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73"/>
  </p:notesMasterIdLst>
  <p:handoutMasterIdLst>
    <p:handoutMasterId r:id="rId74"/>
  </p:handoutMasterIdLst>
  <p:sldIdLst>
    <p:sldId id="257" r:id="rId2"/>
    <p:sldId id="304" r:id="rId3"/>
    <p:sldId id="267" r:id="rId4"/>
    <p:sldId id="258" r:id="rId5"/>
    <p:sldId id="274" r:id="rId6"/>
    <p:sldId id="268" r:id="rId7"/>
    <p:sldId id="271" r:id="rId8"/>
    <p:sldId id="269" r:id="rId9"/>
    <p:sldId id="270" r:id="rId10"/>
    <p:sldId id="273" r:id="rId11"/>
    <p:sldId id="272" r:id="rId12"/>
    <p:sldId id="277" r:id="rId13"/>
    <p:sldId id="278" r:id="rId14"/>
    <p:sldId id="279" r:id="rId15"/>
    <p:sldId id="280" r:id="rId16"/>
    <p:sldId id="282" r:id="rId17"/>
    <p:sldId id="283" r:id="rId18"/>
    <p:sldId id="284" r:id="rId19"/>
    <p:sldId id="285" r:id="rId20"/>
    <p:sldId id="286" r:id="rId21"/>
    <p:sldId id="288" r:id="rId22"/>
    <p:sldId id="287" r:id="rId23"/>
    <p:sldId id="289" r:id="rId24"/>
    <p:sldId id="290" r:id="rId25"/>
    <p:sldId id="291" r:id="rId26"/>
    <p:sldId id="305" r:id="rId27"/>
    <p:sldId id="261" r:id="rId28"/>
    <p:sldId id="306" r:id="rId29"/>
    <p:sldId id="307" r:id="rId30"/>
    <p:sldId id="308" r:id="rId31"/>
    <p:sldId id="264" r:id="rId32"/>
    <p:sldId id="327" r:id="rId33"/>
    <p:sldId id="328" r:id="rId34"/>
    <p:sldId id="336" r:id="rId35"/>
    <p:sldId id="337" r:id="rId36"/>
    <p:sldId id="340" r:id="rId37"/>
    <p:sldId id="341" r:id="rId38"/>
    <p:sldId id="342" r:id="rId39"/>
    <p:sldId id="343" r:id="rId40"/>
    <p:sldId id="344" r:id="rId41"/>
    <p:sldId id="345" r:id="rId42"/>
    <p:sldId id="333" r:id="rId43"/>
    <p:sldId id="346" r:id="rId44"/>
    <p:sldId id="347" r:id="rId45"/>
    <p:sldId id="348" r:id="rId46"/>
    <p:sldId id="349" r:id="rId47"/>
    <p:sldId id="329" r:id="rId48"/>
    <p:sldId id="331" r:id="rId49"/>
    <p:sldId id="339" r:id="rId50"/>
    <p:sldId id="350" r:id="rId51"/>
    <p:sldId id="310" r:id="rId52"/>
    <p:sldId id="317" r:id="rId53"/>
    <p:sldId id="319" r:id="rId54"/>
    <p:sldId id="315" r:id="rId55"/>
    <p:sldId id="316" r:id="rId56"/>
    <p:sldId id="318" r:id="rId57"/>
    <p:sldId id="324" r:id="rId58"/>
    <p:sldId id="311" r:id="rId59"/>
    <p:sldId id="351" r:id="rId60"/>
    <p:sldId id="352" r:id="rId61"/>
    <p:sldId id="313" r:id="rId62"/>
    <p:sldId id="320" r:id="rId63"/>
    <p:sldId id="321" r:id="rId64"/>
    <p:sldId id="312" r:id="rId65"/>
    <p:sldId id="322" r:id="rId66"/>
    <p:sldId id="323" r:id="rId67"/>
    <p:sldId id="314" r:id="rId68"/>
    <p:sldId id="353" r:id="rId69"/>
    <p:sldId id="325" r:id="rId70"/>
    <p:sldId id="326" r:id="rId71"/>
    <p:sldId id="354" r:id="rId72"/>
  </p:sldIdLst>
  <p:sldSz cx="12192000" cy="6858000"/>
  <p:notesSz cx="6797675" cy="9926638"/>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43"/>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5A14EC35-A083-4CA2-A629-54FB374745AC}" type="datetime1">
              <a:rPr lang="nl-NL" smtClean="0"/>
              <a:t>12-1-2022</a:t>
            </a:fld>
            <a:endParaRPr lang="en-US" dirty="0"/>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B32F82C2-DE9F-479D-95B3-30B2F9C315A1}" type="datetime1">
              <a:rPr lang="nl-NL" smtClean="0"/>
              <a:t>12-1-2022</a:t>
            </a:fld>
            <a:endParaRPr lang="en-US"/>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en-US" dirty="0"/>
          </a:p>
        </p:txBody>
      </p:sp>
      <p:sp>
        <p:nvSpPr>
          <p:cNvPr id="8" name="Tijdelijke aanduiding voo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A83A1771-3711-4549-B223-6BFD613711ED}" type="datetime1">
              <a:rPr lang="nl-NL" smtClean="0"/>
              <a:t>12-1-2022</a:t>
            </a:fld>
            <a:endParaRPr lang="en-US" dirty="0"/>
          </a:p>
        </p:txBody>
      </p:sp>
      <p:sp>
        <p:nvSpPr>
          <p:cNvPr id="9" name="Tijdelijke aanduiding voor voetteks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D08EE877-7E72-4A3F-BF87-CE406B3EE1C5}" type="datetime1">
              <a:rPr lang="nl-NL" smtClean="0"/>
              <a:t>12-1-2022</a:t>
            </a:fld>
            <a:endParaRPr lang="en-US" dirty="0"/>
          </a:p>
        </p:txBody>
      </p:sp>
      <p:sp>
        <p:nvSpPr>
          <p:cNvPr id="5" name="Tijdelijke aanduiding voor voettekst 4"/>
          <p:cNvSpPr>
            <a:spLocks noGrp="1"/>
          </p:cNvSpPr>
          <p:nvPr>
            <p:ph type="ftr" sz="quarter" idx="11"/>
          </p:nvPr>
        </p:nvSpPr>
        <p:spPr/>
        <p:txBody>
          <a:bodyPr rtlCol="0"/>
          <a:lstStyle/>
          <a:p>
            <a:pPr rtl="0"/>
            <a:endParaRPr lang="en-US"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hthoe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e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nl-NL"/>
              <a:t>Klik om stijl te bewerken</a:t>
            </a:r>
            <a:endParaRPr lang="en-US" dirty="0"/>
          </a:p>
        </p:txBody>
      </p:sp>
      <p:sp>
        <p:nvSpPr>
          <p:cNvPr id="3" name="Tijdelijke aanduiding voor verticale tekst 2"/>
          <p:cNvSpPr>
            <a:spLocks noGrp="1"/>
          </p:cNvSpPr>
          <p:nvPr>
            <p:ph type="body" orient="vert" idx="1"/>
          </p:nvPr>
        </p:nvSpPr>
        <p:spPr>
          <a:xfrm>
            <a:off x="774923" y="863600"/>
            <a:ext cx="7161625" cy="4807326"/>
          </a:xfrm>
        </p:spPr>
        <p:txBody>
          <a:bodyPr vert="eaVert" rtlCol="0" anchor="t"/>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8" name="Rechthoe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hoe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jdelijke aanduiding voor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4CC54E9F-8ACA-4714-84BB-74BA71865A3C}" type="datetime1">
              <a:rPr lang="nl-NL" smtClean="0"/>
              <a:t>12-1-2022</a:t>
            </a:fld>
            <a:endParaRPr lang="en-US" dirty="0"/>
          </a:p>
        </p:txBody>
      </p:sp>
      <p:sp>
        <p:nvSpPr>
          <p:cNvPr id="12" name="Tijdelijke aanduiding voor voettekst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Tijdelijke aanduiding voor dianumm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nl-NL"/>
              <a:t>Klik om stijl te bewerken</a:t>
            </a:r>
            <a:endParaRPr lang="en-US" dirty="0"/>
          </a:p>
        </p:txBody>
      </p:sp>
      <p:sp>
        <p:nvSpPr>
          <p:cNvPr id="3" name="Tijdelijke aanduiding voor inhoud 2"/>
          <p:cNvSpPr>
            <a:spLocks noGrp="1"/>
          </p:cNvSpPr>
          <p:nvPr>
            <p:ph idx="1"/>
          </p:nvPr>
        </p:nvSpPr>
        <p:spPr>
          <a:xfrm>
            <a:off x="581192" y="2340864"/>
            <a:ext cx="11029615" cy="3634486"/>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8" name="Tijdelijke aanduiding voo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F558A543-3029-4706-AA58-9F41D4E1F95A}" type="datetime1">
              <a:rPr lang="nl-NL" smtClean="0"/>
              <a:t>12-1-2022</a:t>
            </a:fld>
            <a:endParaRPr lang="en-US" dirty="0"/>
          </a:p>
        </p:txBody>
      </p:sp>
      <p:sp>
        <p:nvSpPr>
          <p:cNvPr id="9" name="Tijdelijke aanduiding voor voetteks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7" name="Tijdelijke aanduiding voor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66D3D282-C61A-41D7-9714-7814FA67361E}" type="datetime1">
              <a:rPr lang="nl-NL" smtClean="0"/>
              <a:t>12-1-2022</a:t>
            </a:fld>
            <a:endParaRPr lang="en-US" dirty="0"/>
          </a:p>
        </p:txBody>
      </p:sp>
      <p:sp>
        <p:nvSpPr>
          <p:cNvPr id="9" name="Tijdelijke aanduiding voor voettekst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nl-NL"/>
              <a:t>Klik om stijl te bewerken</a:t>
            </a:r>
            <a:endParaRPr lang="en-US" dirty="0"/>
          </a:p>
        </p:txBody>
      </p:sp>
      <p:sp>
        <p:nvSpPr>
          <p:cNvPr id="3" name="Tijdelijke aanduiding voor inhoud 2"/>
          <p:cNvSpPr>
            <a:spLocks noGrp="1"/>
          </p:cNvSpPr>
          <p:nvPr>
            <p:ph sz="half" idx="1"/>
          </p:nvPr>
        </p:nvSpPr>
        <p:spPr>
          <a:xfrm>
            <a:off x="581193" y="2228003"/>
            <a:ext cx="5194767" cy="3633047"/>
          </a:xfrm>
        </p:spPr>
        <p:txBody>
          <a:bodyPr rtlCol="0">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inhoud 3"/>
          <p:cNvSpPr>
            <a:spLocks noGrp="1"/>
          </p:cNvSpPr>
          <p:nvPr>
            <p:ph sz="half" idx="2"/>
          </p:nvPr>
        </p:nvSpPr>
        <p:spPr>
          <a:xfrm>
            <a:off x="6416039" y="2228003"/>
            <a:ext cx="5194769" cy="3633047"/>
          </a:xfrm>
        </p:spPr>
        <p:txBody>
          <a:bodyPr rtlCol="0">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5" name="Tijdelijke aanduiding voor datum 4"/>
          <p:cNvSpPr>
            <a:spLocks noGrp="1"/>
          </p:cNvSpPr>
          <p:nvPr>
            <p:ph type="dt" sz="half" idx="10"/>
          </p:nvPr>
        </p:nvSpPr>
        <p:spPr/>
        <p:txBody>
          <a:bodyPr rtlCol="0"/>
          <a:lstStyle/>
          <a:p>
            <a:pPr rtl="0"/>
            <a:fld id="{55CAE64B-8D6D-4B8F-BAE1-453EBC33DDBA}" type="datetime1">
              <a:rPr lang="nl-NL" smtClean="0"/>
              <a:t>12-1-2022</a:t>
            </a:fld>
            <a:endParaRPr lang="en-US" dirty="0"/>
          </a:p>
        </p:txBody>
      </p:sp>
      <p:sp>
        <p:nvSpPr>
          <p:cNvPr id="6" name="Tijdelijke aanduiding voor voettekst 5"/>
          <p:cNvSpPr>
            <a:spLocks noGrp="1"/>
          </p:cNvSpPr>
          <p:nvPr>
            <p:ph type="ftr" sz="quarter" idx="11"/>
          </p:nvPr>
        </p:nvSpPr>
        <p:spPr/>
        <p:txBody>
          <a:bodyPr rtlCol="0"/>
          <a:lstStyle/>
          <a:p>
            <a:pPr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nl-NL"/>
              <a:t>Klik om stijl te bewerken</a:t>
            </a:r>
            <a:endParaRPr lang="en-US" dirty="0"/>
          </a:p>
        </p:txBody>
      </p:sp>
      <p:sp>
        <p:nvSpPr>
          <p:cNvPr id="3" name="Tijdelijke aanduiding voor tekst 2"/>
          <p:cNvSpPr>
            <a:spLocks noGrp="1"/>
          </p:cNvSpPr>
          <p:nvPr>
            <p:ph type="body" idx="1" hasCustomPrompt="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4" name="Tijdelijke aanduiding voor inhoud 3"/>
          <p:cNvSpPr>
            <a:spLocks noGrp="1"/>
          </p:cNvSpPr>
          <p:nvPr>
            <p:ph sz="half" idx="2"/>
          </p:nvPr>
        </p:nvSpPr>
        <p:spPr>
          <a:xfrm>
            <a:off x="581194" y="2926052"/>
            <a:ext cx="5194766" cy="2934999"/>
          </a:xfrm>
        </p:spPr>
        <p:txBody>
          <a:bodyPr rtlCol="0" anchor="t">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5" name="Tijdelijke aanduiding voor tekst 4"/>
          <p:cNvSpPr>
            <a:spLocks noGrp="1"/>
          </p:cNvSpPr>
          <p:nvPr>
            <p:ph type="body" sz="quarter" idx="3" hasCustomPrompt="1"/>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nl" dirty="0"/>
              <a:t>Klik om de tekststijlen van het model te bewerken</a:t>
            </a:r>
          </a:p>
        </p:txBody>
      </p:sp>
      <p:sp>
        <p:nvSpPr>
          <p:cNvPr id="6" name="Tijdelijke aanduiding voor inhoud 5"/>
          <p:cNvSpPr>
            <a:spLocks noGrp="1"/>
          </p:cNvSpPr>
          <p:nvPr>
            <p:ph sz="quarter" idx="4"/>
          </p:nvPr>
        </p:nvSpPr>
        <p:spPr>
          <a:xfrm>
            <a:off x="6416037" y="2926052"/>
            <a:ext cx="5194771" cy="2934999"/>
          </a:xfrm>
        </p:spPr>
        <p:txBody>
          <a:bodyPr rtlCol="0" anchor="t">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p:cNvSpPr>
            <a:spLocks noGrp="1"/>
          </p:cNvSpPr>
          <p:nvPr>
            <p:ph type="dt" sz="half" idx="10"/>
          </p:nvPr>
        </p:nvSpPr>
        <p:spPr/>
        <p:txBody>
          <a:bodyPr rtlCol="0"/>
          <a:lstStyle/>
          <a:p>
            <a:pPr rtl="0"/>
            <a:fld id="{7DD41833-08F9-41B2-81FC-2883EDAAEF19}" type="datetime1">
              <a:rPr lang="nl-NL" smtClean="0"/>
              <a:t>12-1-2022</a:t>
            </a:fld>
            <a:endParaRPr lang="en-US" dirty="0"/>
          </a:p>
        </p:txBody>
      </p:sp>
      <p:sp>
        <p:nvSpPr>
          <p:cNvPr id="8" name="Tijdelijke aanduiding voor voettekst 7"/>
          <p:cNvSpPr>
            <a:spLocks noGrp="1"/>
          </p:cNvSpPr>
          <p:nvPr>
            <p:ph type="ftr" sz="quarter" idx="11"/>
          </p:nvPr>
        </p:nvSpPr>
        <p:spPr/>
        <p:txBody>
          <a:bodyPr rtlCol="0"/>
          <a:lstStyle/>
          <a:p>
            <a:pPr rtl="0"/>
            <a:endParaRPr lang="en-US" dirty="0"/>
          </a:p>
        </p:txBody>
      </p:sp>
      <p:sp>
        <p:nvSpPr>
          <p:cNvPr id="9" name="Tijdelijke aanduiding voor dianumm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nl-NL"/>
              <a:t>Klik om stijl te bewerken</a:t>
            </a:r>
            <a:endParaRPr lang="en-US" dirty="0"/>
          </a:p>
        </p:txBody>
      </p:sp>
      <p:sp>
        <p:nvSpPr>
          <p:cNvPr id="3" name="Tijdelijke aanduiding voor datum 2"/>
          <p:cNvSpPr>
            <a:spLocks noGrp="1"/>
          </p:cNvSpPr>
          <p:nvPr>
            <p:ph type="dt" sz="half" idx="10"/>
          </p:nvPr>
        </p:nvSpPr>
        <p:spPr/>
        <p:txBody>
          <a:bodyPr rtlCol="0"/>
          <a:lstStyle/>
          <a:p>
            <a:pPr rtl="0"/>
            <a:fld id="{5DC9B189-AE00-478F-84A9-63330A766802}" type="datetime1">
              <a:rPr lang="nl-NL" smtClean="0"/>
              <a:t>12-1-2022</a:t>
            </a:fld>
            <a:endParaRPr lang="en-US" dirty="0"/>
          </a:p>
        </p:txBody>
      </p:sp>
      <p:sp>
        <p:nvSpPr>
          <p:cNvPr id="4" name="Tijdelijke aanduiding voor voettekst 3"/>
          <p:cNvSpPr>
            <a:spLocks noGrp="1"/>
          </p:cNvSpPr>
          <p:nvPr>
            <p:ph type="ftr" sz="quarter" idx="11"/>
          </p:nvPr>
        </p:nvSpPr>
        <p:spPr/>
        <p:txBody>
          <a:bodyPr rtlCol="0"/>
          <a:lstStyle/>
          <a:p>
            <a:pPr rtl="0"/>
            <a:endParaRPr lang="en-US"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4D93972-B93F-42C7-B487-83AAA3F36605}" type="datetime1">
              <a:rPr lang="nl-NL" smtClean="0"/>
              <a:t>12-1-2022</a:t>
            </a:fld>
            <a:endParaRPr lang="en-US" dirty="0"/>
          </a:p>
        </p:txBody>
      </p:sp>
      <p:sp>
        <p:nvSpPr>
          <p:cNvPr id="3" name="Tijdelijke aanduiding voor voettekst 2"/>
          <p:cNvSpPr>
            <a:spLocks noGrp="1"/>
          </p:cNvSpPr>
          <p:nvPr>
            <p:ph type="ftr" sz="quarter" idx="11"/>
          </p:nvPr>
        </p:nvSpPr>
        <p:spPr/>
        <p:txBody>
          <a:bodyPr rtlCol="0"/>
          <a:lstStyle/>
          <a:p>
            <a:pPr rtl="0"/>
            <a:endParaRPr lang="en-US" dirty="0"/>
          </a:p>
        </p:txBody>
      </p:sp>
      <p:sp>
        <p:nvSpPr>
          <p:cNvPr id="4" name="Tijdelijke aanduiding voor dianumm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nl" dirty="0"/>
              <a:t>Klik om de titelstijl van het model te bewerken</a:t>
            </a:r>
            <a:endParaRPr lang="en-US" dirty="0"/>
          </a:p>
        </p:txBody>
      </p:sp>
      <p:sp>
        <p:nvSpPr>
          <p:cNvPr id="3" name="Tijdelijke aanduiding voor inhoud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teks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8" name="Tijdelijke aanduiding voor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41CBEB4C-81CC-455E-9331-682EF29A1EAB}" type="datetime1">
              <a:rPr lang="nl-NL" smtClean="0"/>
              <a:t>12-1-2022</a:t>
            </a:fld>
            <a:endParaRPr lang="en-US" dirty="0"/>
          </a:p>
        </p:txBody>
      </p:sp>
      <p:sp>
        <p:nvSpPr>
          <p:cNvPr id="10" name="Tijdelijke aanduiding voor voettekst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Tijdelijke aanduiding voor dianumm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nl-NL"/>
              <a:t>Klik om stijl te bewerken</a:t>
            </a:r>
            <a:endParaRPr lang="en-US" dirty="0"/>
          </a:p>
        </p:txBody>
      </p:sp>
      <p:sp>
        <p:nvSpPr>
          <p:cNvPr id="3" name="Tijdelijke aanduiding voor afbeelding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a:t>Klik op het pictogram als u een afbeelding wilt toevoegen</a:t>
            </a:r>
            <a:endParaRPr lang="en-US" dirty="0"/>
          </a:p>
        </p:txBody>
      </p:sp>
      <p:sp>
        <p:nvSpPr>
          <p:cNvPr id="4" name="Tijdelijke aanduiding voor teks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5" name="Tijdelijke aanduiding voor datum 4"/>
          <p:cNvSpPr>
            <a:spLocks noGrp="1"/>
          </p:cNvSpPr>
          <p:nvPr>
            <p:ph type="dt" sz="half" idx="10"/>
          </p:nvPr>
        </p:nvSpPr>
        <p:spPr/>
        <p:txBody>
          <a:bodyPr rtlCol="0"/>
          <a:lstStyle/>
          <a:p>
            <a:pPr rtl="0"/>
            <a:fld id="{87691925-8A1E-4010-8BF9-64E08633B604}" type="datetime1">
              <a:rPr lang="nl-NL" smtClean="0"/>
              <a:t>12-1-2022</a:t>
            </a:fld>
            <a:endParaRPr lang="en-US" dirty="0"/>
          </a:p>
        </p:txBody>
      </p:sp>
      <p:sp>
        <p:nvSpPr>
          <p:cNvPr id="6" name="Tijdelijke aanduiding voor voettekst 5"/>
          <p:cNvSpPr>
            <a:spLocks noGrp="1"/>
          </p:cNvSpPr>
          <p:nvPr>
            <p:ph type="ftr" sz="quarter" idx="11"/>
          </p:nvPr>
        </p:nvSpPr>
        <p:spPr/>
        <p:txBody>
          <a:bodyPr rtlCol="0"/>
          <a:lstStyle/>
          <a:p>
            <a:pPr algn="l"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nl"/>
              <a:t>Klik om de titelstijl van het model te bewerken</a:t>
            </a:r>
            <a:endParaRPr lang="en-US" dirty="0"/>
          </a:p>
        </p:txBody>
      </p:sp>
      <p:sp>
        <p:nvSpPr>
          <p:cNvPr id="3" name="Tijdelijke aanduiding voor teks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18D3FD7C-4B51-47DA-BCF4-68F2F2963CDA}" type="datetime1">
              <a:rPr lang="nl-NL" smtClean="0"/>
              <a:t>12-1-2022</a:t>
            </a:fld>
            <a:endParaRPr lang="en-US" dirty="0"/>
          </a:p>
        </p:txBody>
      </p:sp>
      <p:sp>
        <p:nvSpPr>
          <p:cNvPr id="5" name="Tijdelijke aanduiding voor voettekst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Tijdelijke aanduiding voor dianumm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hoe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hoe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velienvangheluwe-activiteitenbord-19-20.com/app-1"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hoe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hthoe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hoe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hoe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hthoek 11">
            <a:extLst>
              <a:ext uri="{FF2B5EF4-FFF2-40B4-BE49-F238E27FC236}">
                <a16:creationId xmlns:a16="http://schemas.microsoft.com/office/drawing/2014/main" id="{10D14388-4F99-4919-B328-DF080677A627}"/>
              </a:ext>
            </a:extLst>
          </p:cNvPr>
          <p:cNvSpPr/>
          <p:nvPr/>
        </p:nvSpPr>
        <p:spPr>
          <a:xfrm>
            <a:off x="395916" y="1143900"/>
            <a:ext cx="11610806" cy="14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el 2">
            <a:extLst>
              <a:ext uri="{FF2B5EF4-FFF2-40B4-BE49-F238E27FC236}">
                <a16:creationId xmlns:a16="http://schemas.microsoft.com/office/drawing/2014/main" id="{835D6E6B-3353-491C-A3C6-F278D6CED8B3}"/>
              </a:ext>
            </a:extLst>
          </p:cNvPr>
          <p:cNvSpPr>
            <a:spLocks noGrp="1"/>
          </p:cNvSpPr>
          <p:nvPr>
            <p:ph type="subTitle" idx="1"/>
          </p:nvPr>
        </p:nvSpPr>
        <p:spPr>
          <a:xfrm>
            <a:off x="395917" y="1560257"/>
            <a:ext cx="11544550" cy="745070"/>
          </a:xfrm>
        </p:spPr>
        <p:txBody>
          <a:bodyPr rtlCol="0">
            <a:normAutofit/>
          </a:bodyPr>
          <a:lstStyle/>
          <a:p>
            <a:pPr rtl="0"/>
            <a:r>
              <a:rPr lang="nl" sz="2200" b="1" dirty="0">
                <a:latin typeface="Calibri" panose="020F0502020204030204" pitchFamily="34" charset="0"/>
                <a:cs typeface="Calibri" panose="020F0502020204030204" pitchFamily="34" charset="0"/>
              </a:rPr>
              <a:t>SAMEN WERKEN NAAR KWALITEITSVOL ONDERWIJS OP MAAT VAN DE AHA!</a:t>
            </a:r>
            <a:endParaRPr lang="nl" sz="1700" b="1" dirty="0">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80277" y="85243"/>
            <a:ext cx="11194463" cy="1475013"/>
          </a:xfrm>
        </p:spPr>
        <p:txBody>
          <a:bodyPr rtlCol="0">
            <a:normAutofit/>
          </a:bodyPr>
          <a:lstStyle/>
          <a:p>
            <a:pPr rtl="0"/>
            <a:r>
              <a:rPr lang="nl" dirty="0"/>
              <a:t>INSPIRATIEGIDS </a:t>
            </a:r>
          </a:p>
        </p:txBody>
      </p:sp>
      <p:pic>
        <p:nvPicPr>
          <p:cNvPr id="1026" name="Picture 2" descr="Cursus Hkz kwaliteit in de apotheek verbeteren doe je samen | CME-Online">
            <a:extLst>
              <a:ext uri="{FF2B5EF4-FFF2-40B4-BE49-F238E27FC236}">
                <a16:creationId xmlns:a16="http://schemas.microsoft.com/office/drawing/2014/main" id="{9092DE2D-2885-4E60-9A06-A9BE6151B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19" y="2434769"/>
            <a:ext cx="11309765" cy="354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nl" dirty="0"/>
              <a:t>NIEUWE LAYOUT + nieuwe namen voor </a:t>
            </a:r>
            <a:br>
              <a:rPr lang="nl" dirty="0"/>
            </a:br>
            <a:r>
              <a:rPr lang="nl" dirty="0"/>
              <a:t>de ARTISTIEKE ONTWIKKELINGSGEBIEDEN VOOR bak</a:t>
            </a:r>
          </a:p>
        </p:txBody>
      </p:sp>
      <p:pic>
        <p:nvPicPr>
          <p:cNvPr id="6" name="Afbeelding 5">
            <a:extLst>
              <a:ext uri="{FF2B5EF4-FFF2-40B4-BE49-F238E27FC236}">
                <a16:creationId xmlns:a16="http://schemas.microsoft.com/office/drawing/2014/main" id="{FB4A6605-C73B-4367-A2F1-7F03CB872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388" y="2398201"/>
            <a:ext cx="13322877" cy="2843618"/>
          </a:xfrm>
          <a:prstGeom prst="rect">
            <a:avLst/>
          </a:prstGeom>
        </p:spPr>
      </p:pic>
      <p:sp>
        <p:nvSpPr>
          <p:cNvPr id="7" name="Rechthoek 6">
            <a:extLst>
              <a:ext uri="{FF2B5EF4-FFF2-40B4-BE49-F238E27FC236}">
                <a16:creationId xmlns:a16="http://schemas.microsoft.com/office/drawing/2014/main" id="{E98C61C3-56E7-487B-B6A7-20B52D5FCE24}"/>
              </a:ext>
            </a:extLst>
          </p:cNvPr>
          <p:cNvSpPr/>
          <p:nvPr/>
        </p:nvSpPr>
        <p:spPr>
          <a:xfrm>
            <a:off x="-1535836" y="2265821"/>
            <a:ext cx="2205805" cy="322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136A0ADA-4B29-476B-B9AD-34E3159E0120}"/>
              </a:ext>
            </a:extLst>
          </p:cNvPr>
          <p:cNvSpPr txBox="1"/>
          <p:nvPr/>
        </p:nvSpPr>
        <p:spPr>
          <a:xfrm>
            <a:off x="669970" y="5291032"/>
            <a:ext cx="11146520" cy="307777"/>
          </a:xfrm>
          <a:prstGeom prst="rect">
            <a:avLst/>
          </a:prstGeom>
          <a:noFill/>
        </p:spPr>
        <p:txBody>
          <a:bodyPr wrap="square" rtlCol="0">
            <a:spAutoFit/>
          </a:bodyPr>
          <a:lstStyle/>
          <a:p>
            <a:pPr algn="ctr"/>
            <a:r>
              <a:rPr lang="nl-BE" sz="1400" b="1" dirty="0">
                <a:solidFill>
                  <a:schemeClr val="bg1">
                    <a:lumMod val="50000"/>
                  </a:schemeClr>
                </a:solidFill>
              </a:rPr>
              <a:t>O</a:t>
            </a:r>
            <a:r>
              <a:rPr lang="nl" sz="1400" b="1" dirty="0">
                <a:solidFill>
                  <a:schemeClr val="bg1">
                    <a:lumMod val="50000"/>
                  </a:schemeClr>
                </a:solidFill>
              </a:rPr>
              <a:t>UDE BENAMINGEN</a:t>
            </a:r>
            <a:endParaRPr lang="nl-BE" sz="1400" b="1" dirty="0">
              <a:solidFill>
                <a:schemeClr val="bg1">
                  <a:lumMod val="50000"/>
                </a:schemeClr>
              </a:solidFill>
            </a:endParaRPr>
          </a:p>
        </p:txBody>
      </p:sp>
      <p:sp>
        <p:nvSpPr>
          <p:cNvPr id="10" name="Tekstvak 9">
            <a:extLst>
              <a:ext uri="{FF2B5EF4-FFF2-40B4-BE49-F238E27FC236}">
                <a16:creationId xmlns:a16="http://schemas.microsoft.com/office/drawing/2014/main" id="{7A01A27D-FA4B-4231-B791-AE7EF4D8A034}"/>
              </a:ext>
            </a:extLst>
          </p:cNvPr>
          <p:cNvSpPr txBox="1"/>
          <p:nvPr/>
        </p:nvSpPr>
        <p:spPr>
          <a:xfrm>
            <a:off x="669969" y="5562247"/>
            <a:ext cx="2295173" cy="338554"/>
          </a:xfrm>
          <a:prstGeom prst="rect">
            <a:avLst/>
          </a:prstGeom>
          <a:noFill/>
        </p:spPr>
        <p:txBody>
          <a:bodyPr wrap="square" rtlCol="0">
            <a:spAutoFit/>
          </a:bodyPr>
          <a:lstStyle/>
          <a:p>
            <a:pPr algn="ctr"/>
            <a:r>
              <a:rPr lang="nl-BE" sz="1600" dirty="0">
                <a:solidFill>
                  <a:schemeClr val="accent2"/>
                </a:solidFill>
              </a:rPr>
              <a:t>Kunstenaar</a:t>
            </a:r>
            <a:endParaRPr lang="nl-BE" dirty="0">
              <a:solidFill>
                <a:schemeClr val="accent2"/>
              </a:solidFill>
            </a:endParaRPr>
          </a:p>
        </p:txBody>
      </p:sp>
      <p:sp>
        <p:nvSpPr>
          <p:cNvPr id="11" name="Tekstvak 10">
            <a:extLst>
              <a:ext uri="{FF2B5EF4-FFF2-40B4-BE49-F238E27FC236}">
                <a16:creationId xmlns:a16="http://schemas.microsoft.com/office/drawing/2014/main" id="{6C983DC1-06D2-49CC-A25B-F5032993C2E5}"/>
              </a:ext>
            </a:extLst>
          </p:cNvPr>
          <p:cNvSpPr txBox="1"/>
          <p:nvPr/>
        </p:nvSpPr>
        <p:spPr>
          <a:xfrm>
            <a:off x="2859877" y="5564073"/>
            <a:ext cx="2295173" cy="338554"/>
          </a:xfrm>
          <a:prstGeom prst="rect">
            <a:avLst/>
          </a:prstGeom>
          <a:noFill/>
        </p:spPr>
        <p:txBody>
          <a:bodyPr wrap="square" rtlCol="0">
            <a:spAutoFit/>
          </a:bodyPr>
          <a:lstStyle/>
          <a:p>
            <a:pPr algn="ctr"/>
            <a:r>
              <a:rPr lang="nl-BE" sz="1600" dirty="0">
                <a:solidFill>
                  <a:schemeClr val="accent2"/>
                </a:solidFill>
              </a:rPr>
              <a:t>Onderzoeker</a:t>
            </a:r>
            <a:endParaRPr lang="nl-BE" dirty="0">
              <a:solidFill>
                <a:schemeClr val="accent2"/>
              </a:solidFill>
            </a:endParaRPr>
          </a:p>
        </p:txBody>
      </p:sp>
      <p:sp>
        <p:nvSpPr>
          <p:cNvPr id="12" name="Tekstvak 11">
            <a:extLst>
              <a:ext uri="{FF2B5EF4-FFF2-40B4-BE49-F238E27FC236}">
                <a16:creationId xmlns:a16="http://schemas.microsoft.com/office/drawing/2014/main" id="{6EA3473E-209A-4760-95D3-222A53358031}"/>
              </a:ext>
            </a:extLst>
          </p:cNvPr>
          <p:cNvSpPr txBox="1"/>
          <p:nvPr/>
        </p:nvSpPr>
        <p:spPr>
          <a:xfrm>
            <a:off x="5155049" y="5562247"/>
            <a:ext cx="2295173" cy="338554"/>
          </a:xfrm>
          <a:prstGeom prst="rect">
            <a:avLst/>
          </a:prstGeom>
          <a:noFill/>
        </p:spPr>
        <p:txBody>
          <a:bodyPr wrap="square" rtlCol="0">
            <a:spAutoFit/>
          </a:bodyPr>
          <a:lstStyle/>
          <a:p>
            <a:pPr algn="ctr"/>
            <a:r>
              <a:rPr lang="nl-BE" sz="1600" dirty="0">
                <a:solidFill>
                  <a:schemeClr val="accent2"/>
                </a:solidFill>
              </a:rPr>
              <a:t>Vakman</a:t>
            </a:r>
            <a:endParaRPr lang="nl-BE" dirty="0">
              <a:solidFill>
                <a:schemeClr val="accent2"/>
              </a:solidFill>
            </a:endParaRPr>
          </a:p>
        </p:txBody>
      </p:sp>
      <p:sp>
        <p:nvSpPr>
          <p:cNvPr id="13" name="Tekstvak 12">
            <a:extLst>
              <a:ext uri="{FF2B5EF4-FFF2-40B4-BE49-F238E27FC236}">
                <a16:creationId xmlns:a16="http://schemas.microsoft.com/office/drawing/2014/main" id="{3634D13B-E27D-44EF-961D-526D942DD2FB}"/>
              </a:ext>
            </a:extLst>
          </p:cNvPr>
          <p:cNvSpPr txBox="1"/>
          <p:nvPr/>
        </p:nvSpPr>
        <p:spPr>
          <a:xfrm>
            <a:off x="7338182" y="5560421"/>
            <a:ext cx="2295173" cy="338554"/>
          </a:xfrm>
          <a:prstGeom prst="rect">
            <a:avLst/>
          </a:prstGeom>
          <a:noFill/>
        </p:spPr>
        <p:txBody>
          <a:bodyPr wrap="square" rtlCol="0">
            <a:spAutoFit/>
          </a:bodyPr>
          <a:lstStyle/>
          <a:p>
            <a:pPr algn="ctr"/>
            <a:r>
              <a:rPr lang="nl-BE" sz="1600" dirty="0">
                <a:solidFill>
                  <a:schemeClr val="accent2"/>
                </a:solidFill>
              </a:rPr>
              <a:t>Samenspeler</a:t>
            </a:r>
            <a:endParaRPr lang="nl-BE" dirty="0">
              <a:solidFill>
                <a:schemeClr val="accent2"/>
              </a:solidFill>
            </a:endParaRPr>
          </a:p>
        </p:txBody>
      </p:sp>
      <p:sp>
        <p:nvSpPr>
          <p:cNvPr id="14" name="Tekstvak 13">
            <a:extLst>
              <a:ext uri="{FF2B5EF4-FFF2-40B4-BE49-F238E27FC236}">
                <a16:creationId xmlns:a16="http://schemas.microsoft.com/office/drawing/2014/main" id="{A99794E1-92F8-4979-A4D1-751D460B6687}"/>
              </a:ext>
            </a:extLst>
          </p:cNvPr>
          <p:cNvSpPr txBox="1"/>
          <p:nvPr/>
        </p:nvSpPr>
        <p:spPr>
          <a:xfrm>
            <a:off x="9688312" y="5560421"/>
            <a:ext cx="2295173" cy="338554"/>
          </a:xfrm>
          <a:prstGeom prst="rect">
            <a:avLst/>
          </a:prstGeom>
          <a:noFill/>
        </p:spPr>
        <p:txBody>
          <a:bodyPr wrap="square" rtlCol="0">
            <a:spAutoFit/>
          </a:bodyPr>
          <a:lstStyle/>
          <a:p>
            <a:pPr algn="ctr"/>
            <a:r>
              <a:rPr lang="nl-BE" sz="1600" dirty="0">
                <a:solidFill>
                  <a:schemeClr val="accent2"/>
                </a:solidFill>
              </a:rPr>
              <a:t>Performer</a:t>
            </a:r>
            <a:endParaRPr lang="nl-BE" dirty="0">
              <a:solidFill>
                <a:schemeClr val="accent2"/>
              </a:solidFill>
            </a:endParaRPr>
          </a:p>
        </p:txBody>
      </p:sp>
      <p:sp>
        <p:nvSpPr>
          <p:cNvPr id="15" name="Tekstvak 14">
            <a:extLst>
              <a:ext uri="{FF2B5EF4-FFF2-40B4-BE49-F238E27FC236}">
                <a16:creationId xmlns:a16="http://schemas.microsoft.com/office/drawing/2014/main" id="{3B89072F-364C-44E1-B72E-8BFAC2E9AE17}"/>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68453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737776"/>
            <a:ext cx="11029616" cy="1298313"/>
          </a:xfrm>
        </p:spPr>
        <p:txBody>
          <a:bodyPr rtlCol="0">
            <a:normAutofit fontScale="90000"/>
          </a:bodyPr>
          <a:lstStyle/>
          <a:p>
            <a:pPr rtl="0"/>
            <a:r>
              <a:rPr lang="nl-BE" dirty="0"/>
              <a:t>De</a:t>
            </a:r>
            <a:r>
              <a:rPr lang="nl" dirty="0"/>
              <a:t> </a:t>
            </a:r>
            <a:r>
              <a:rPr lang="nl" dirty="0">
                <a:solidFill>
                  <a:schemeClr val="accent2"/>
                </a:solidFill>
              </a:rPr>
              <a:t>‘STAM’</a:t>
            </a:r>
            <a:br>
              <a:rPr lang="nl" dirty="0"/>
            </a:br>
            <a:r>
              <a:rPr lang="nl" dirty="0"/>
              <a:t>VAN 20 NAAR 17 ARTISTIEKE COMPETENTIES</a:t>
            </a:r>
            <a:br>
              <a:rPr lang="nl" dirty="0"/>
            </a:br>
            <a:r>
              <a:rPr lang="nl" dirty="0"/>
              <a:t>VAN 101 NAAR 66 LEERDOELEN</a:t>
            </a:r>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0C4EBFCE-E684-4A36-BAA5-A9966ACD3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20" y="2743200"/>
            <a:ext cx="3964363" cy="2996214"/>
          </a:xfrm>
          <a:prstGeom prst="rect">
            <a:avLst/>
          </a:prstGeom>
        </p:spPr>
      </p:pic>
      <p:sp>
        <p:nvSpPr>
          <p:cNvPr id="12" name="Tekstvak 11">
            <a:extLst>
              <a:ext uri="{FF2B5EF4-FFF2-40B4-BE49-F238E27FC236}">
                <a16:creationId xmlns:a16="http://schemas.microsoft.com/office/drawing/2014/main" id="{2A550F8B-8B1C-405A-AB29-96B195B80155}"/>
              </a:ext>
            </a:extLst>
          </p:cNvPr>
          <p:cNvSpPr txBox="1"/>
          <p:nvPr/>
        </p:nvSpPr>
        <p:spPr>
          <a:xfrm>
            <a:off x="673520" y="5816748"/>
            <a:ext cx="3964363" cy="307777"/>
          </a:xfrm>
          <a:prstGeom prst="rect">
            <a:avLst/>
          </a:prstGeom>
          <a:noFill/>
        </p:spPr>
        <p:txBody>
          <a:bodyPr wrap="square" rtlCol="0">
            <a:spAutoFit/>
          </a:bodyPr>
          <a:lstStyle/>
          <a:p>
            <a:pPr algn="ctr"/>
            <a:r>
              <a:rPr lang="nl-BE" sz="1400" b="1" dirty="0">
                <a:solidFill>
                  <a:schemeClr val="bg1">
                    <a:lumMod val="50000"/>
                  </a:schemeClr>
                </a:solidFill>
              </a:rPr>
              <a:t>20 O</a:t>
            </a:r>
            <a:r>
              <a:rPr lang="nl" sz="1400" b="1" dirty="0">
                <a:solidFill>
                  <a:schemeClr val="bg1">
                    <a:lumMod val="50000"/>
                  </a:schemeClr>
                </a:solidFill>
              </a:rPr>
              <a:t>UDE COMPETENTIES</a:t>
            </a:r>
            <a:endParaRPr lang="nl-BE" sz="1400" b="1" dirty="0">
              <a:solidFill>
                <a:schemeClr val="bg1">
                  <a:lumMod val="50000"/>
                </a:schemeClr>
              </a:solidFill>
            </a:endParaRPr>
          </a:p>
        </p:txBody>
      </p:sp>
      <p:cxnSp>
        <p:nvCxnSpPr>
          <p:cNvPr id="11" name="Rechte verbindingslijn 10">
            <a:extLst>
              <a:ext uri="{FF2B5EF4-FFF2-40B4-BE49-F238E27FC236}">
                <a16:creationId xmlns:a16="http://schemas.microsoft.com/office/drawing/2014/main" id="{95BBC741-AD81-4A93-9F57-BBDD584AD6BA}"/>
              </a:ext>
            </a:extLst>
          </p:cNvPr>
          <p:cNvCxnSpPr>
            <a:cxnSpLocks/>
          </p:cNvCxnSpPr>
          <p:nvPr/>
        </p:nvCxnSpPr>
        <p:spPr>
          <a:xfrm flipV="1">
            <a:off x="355107" y="2467993"/>
            <a:ext cx="4554244" cy="33487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Afbeelding 17">
            <a:extLst>
              <a:ext uri="{FF2B5EF4-FFF2-40B4-BE49-F238E27FC236}">
                <a16:creationId xmlns:a16="http://schemas.microsoft.com/office/drawing/2014/main" id="{F9429902-C57A-4013-8B39-B8D952BB4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466" y="2105849"/>
            <a:ext cx="6253517" cy="4359667"/>
          </a:xfrm>
          <a:prstGeom prst="rect">
            <a:avLst/>
          </a:prstGeom>
        </p:spPr>
      </p:pic>
      <p:sp>
        <p:nvSpPr>
          <p:cNvPr id="19" name="Pijl: rechts 18">
            <a:extLst>
              <a:ext uri="{FF2B5EF4-FFF2-40B4-BE49-F238E27FC236}">
                <a16:creationId xmlns:a16="http://schemas.microsoft.com/office/drawing/2014/main" id="{A941ECDD-D695-41C5-8ED4-1EC9BB993D4E}"/>
              </a:ext>
            </a:extLst>
          </p:cNvPr>
          <p:cNvSpPr/>
          <p:nvPr/>
        </p:nvSpPr>
        <p:spPr>
          <a:xfrm>
            <a:off x="4881884" y="4024168"/>
            <a:ext cx="506027" cy="543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vaal 19">
            <a:extLst>
              <a:ext uri="{FF2B5EF4-FFF2-40B4-BE49-F238E27FC236}">
                <a16:creationId xmlns:a16="http://schemas.microsoft.com/office/drawing/2014/main" id="{FBE5872D-16F8-4125-BABC-EFB3E0C7A168}"/>
              </a:ext>
            </a:extLst>
          </p:cNvPr>
          <p:cNvSpPr/>
          <p:nvPr/>
        </p:nvSpPr>
        <p:spPr>
          <a:xfrm>
            <a:off x="6630786" y="2220725"/>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vaal 20">
            <a:extLst>
              <a:ext uri="{FF2B5EF4-FFF2-40B4-BE49-F238E27FC236}">
                <a16:creationId xmlns:a16="http://schemas.microsoft.com/office/drawing/2014/main" id="{CB639012-68D6-4211-94B7-F3B85EAEB61F}"/>
              </a:ext>
            </a:extLst>
          </p:cNvPr>
          <p:cNvSpPr/>
          <p:nvPr/>
        </p:nvSpPr>
        <p:spPr>
          <a:xfrm>
            <a:off x="7789129" y="2215342"/>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al 21">
            <a:extLst>
              <a:ext uri="{FF2B5EF4-FFF2-40B4-BE49-F238E27FC236}">
                <a16:creationId xmlns:a16="http://schemas.microsoft.com/office/drawing/2014/main" id="{0CE7CA18-AD11-4F64-B6FD-B71F46E6E270}"/>
              </a:ext>
            </a:extLst>
          </p:cNvPr>
          <p:cNvSpPr/>
          <p:nvPr/>
        </p:nvSpPr>
        <p:spPr>
          <a:xfrm>
            <a:off x="9062658" y="2209423"/>
            <a:ext cx="1270950"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al 22">
            <a:extLst>
              <a:ext uri="{FF2B5EF4-FFF2-40B4-BE49-F238E27FC236}">
                <a16:creationId xmlns:a16="http://schemas.microsoft.com/office/drawing/2014/main" id="{BBA2BA94-F35E-4FD1-9C5C-0C8DB79A4961}"/>
              </a:ext>
            </a:extLst>
          </p:cNvPr>
          <p:cNvSpPr/>
          <p:nvPr/>
        </p:nvSpPr>
        <p:spPr>
          <a:xfrm>
            <a:off x="10333608" y="2221260"/>
            <a:ext cx="793583"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al 23">
            <a:extLst>
              <a:ext uri="{FF2B5EF4-FFF2-40B4-BE49-F238E27FC236}">
                <a16:creationId xmlns:a16="http://schemas.microsoft.com/office/drawing/2014/main" id="{0696D1F7-A917-463F-BC2D-5BAD476FE058}"/>
              </a:ext>
            </a:extLst>
          </p:cNvPr>
          <p:cNvSpPr/>
          <p:nvPr/>
        </p:nvSpPr>
        <p:spPr>
          <a:xfrm>
            <a:off x="6641276" y="3075362"/>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al 24">
            <a:extLst>
              <a:ext uri="{FF2B5EF4-FFF2-40B4-BE49-F238E27FC236}">
                <a16:creationId xmlns:a16="http://schemas.microsoft.com/office/drawing/2014/main" id="{10005535-73D6-458F-832D-7BE313D46123}"/>
              </a:ext>
            </a:extLst>
          </p:cNvPr>
          <p:cNvSpPr/>
          <p:nvPr/>
        </p:nvSpPr>
        <p:spPr>
          <a:xfrm>
            <a:off x="7723724" y="3093117"/>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vaal 25">
            <a:extLst>
              <a:ext uri="{FF2B5EF4-FFF2-40B4-BE49-F238E27FC236}">
                <a16:creationId xmlns:a16="http://schemas.microsoft.com/office/drawing/2014/main" id="{288E33E9-A29A-42DC-A5AC-E8B0A9876EBD}"/>
              </a:ext>
            </a:extLst>
          </p:cNvPr>
          <p:cNvSpPr/>
          <p:nvPr/>
        </p:nvSpPr>
        <p:spPr>
          <a:xfrm>
            <a:off x="9081192" y="3099035"/>
            <a:ext cx="1270950"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Ovaal 26">
            <a:extLst>
              <a:ext uri="{FF2B5EF4-FFF2-40B4-BE49-F238E27FC236}">
                <a16:creationId xmlns:a16="http://schemas.microsoft.com/office/drawing/2014/main" id="{B34AE2F7-3261-4C5B-A7DC-4D9DBEBA63D2}"/>
              </a:ext>
            </a:extLst>
          </p:cNvPr>
          <p:cNvSpPr/>
          <p:nvPr/>
        </p:nvSpPr>
        <p:spPr>
          <a:xfrm>
            <a:off x="10352142" y="3110872"/>
            <a:ext cx="1166338"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Ovaal 27">
            <a:extLst>
              <a:ext uri="{FF2B5EF4-FFF2-40B4-BE49-F238E27FC236}">
                <a16:creationId xmlns:a16="http://schemas.microsoft.com/office/drawing/2014/main" id="{7002B346-68EE-4B17-8784-9EECE6D6028E}"/>
              </a:ext>
            </a:extLst>
          </p:cNvPr>
          <p:cNvSpPr/>
          <p:nvPr/>
        </p:nvSpPr>
        <p:spPr>
          <a:xfrm>
            <a:off x="6641276" y="3900427"/>
            <a:ext cx="1229082" cy="304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Ovaal 28">
            <a:extLst>
              <a:ext uri="{FF2B5EF4-FFF2-40B4-BE49-F238E27FC236}">
                <a16:creationId xmlns:a16="http://schemas.microsoft.com/office/drawing/2014/main" id="{3C222873-8F48-432B-B44C-CA4E27B0795A}"/>
              </a:ext>
            </a:extLst>
          </p:cNvPr>
          <p:cNvSpPr/>
          <p:nvPr/>
        </p:nvSpPr>
        <p:spPr>
          <a:xfrm>
            <a:off x="7949368" y="3900427"/>
            <a:ext cx="1043712" cy="292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al 29">
            <a:extLst>
              <a:ext uri="{FF2B5EF4-FFF2-40B4-BE49-F238E27FC236}">
                <a16:creationId xmlns:a16="http://schemas.microsoft.com/office/drawing/2014/main" id="{5DB315F7-5582-4AE7-AE30-61D12653D4AE}"/>
              </a:ext>
            </a:extLst>
          </p:cNvPr>
          <p:cNvSpPr/>
          <p:nvPr/>
        </p:nvSpPr>
        <p:spPr>
          <a:xfrm>
            <a:off x="9081192" y="3924100"/>
            <a:ext cx="1270950"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al 30">
            <a:extLst>
              <a:ext uri="{FF2B5EF4-FFF2-40B4-BE49-F238E27FC236}">
                <a16:creationId xmlns:a16="http://schemas.microsoft.com/office/drawing/2014/main" id="{8D4229FF-F183-4081-98E1-028A773D3AF0}"/>
              </a:ext>
            </a:extLst>
          </p:cNvPr>
          <p:cNvSpPr/>
          <p:nvPr/>
        </p:nvSpPr>
        <p:spPr>
          <a:xfrm>
            <a:off x="10352142" y="3935938"/>
            <a:ext cx="940254" cy="2574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al 31">
            <a:extLst>
              <a:ext uri="{FF2B5EF4-FFF2-40B4-BE49-F238E27FC236}">
                <a16:creationId xmlns:a16="http://schemas.microsoft.com/office/drawing/2014/main" id="{5FF6EBC0-1DDD-4C50-B074-3C54EAF3B066}"/>
              </a:ext>
            </a:extLst>
          </p:cNvPr>
          <p:cNvSpPr/>
          <p:nvPr/>
        </p:nvSpPr>
        <p:spPr>
          <a:xfrm>
            <a:off x="6641276" y="4907764"/>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al 32">
            <a:extLst>
              <a:ext uri="{FF2B5EF4-FFF2-40B4-BE49-F238E27FC236}">
                <a16:creationId xmlns:a16="http://schemas.microsoft.com/office/drawing/2014/main" id="{50F204C3-8C43-4610-89B4-33FDCB0339D2}"/>
              </a:ext>
            </a:extLst>
          </p:cNvPr>
          <p:cNvSpPr/>
          <p:nvPr/>
        </p:nvSpPr>
        <p:spPr>
          <a:xfrm>
            <a:off x="7870358" y="4912336"/>
            <a:ext cx="1192300" cy="269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Ovaal 33">
            <a:extLst>
              <a:ext uri="{FF2B5EF4-FFF2-40B4-BE49-F238E27FC236}">
                <a16:creationId xmlns:a16="http://schemas.microsoft.com/office/drawing/2014/main" id="{73039ED9-24A7-483A-991F-C14726A3A528}"/>
              </a:ext>
            </a:extLst>
          </p:cNvPr>
          <p:cNvSpPr/>
          <p:nvPr/>
        </p:nvSpPr>
        <p:spPr>
          <a:xfrm>
            <a:off x="9081192" y="4884090"/>
            <a:ext cx="932820" cy="269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Ovaal 35">
            <a:extLst>
              <a:ext uri="{FF2B5EF4-FFF2-40B4-BE49-F238E27FC236}">
                <a16:creationId xmlns:a16="http://schemas.microsoft.com/office/drawing/2014/main" id="{ECDFD918-F96D-4CE4-99FC-47FA6DFDFAE6}"/>
              </a:ext>
            </a:extLst>
          </p:cNvPr>
          <p:cNvSpPr/>
          <p:nvPr/>
        </p:nvSpPr>
        <p:spPr>
          <a:xfrm>
            <a:off x="6644502" y="5639293"/>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Ovaal 36">
            <a:extLst>
              <a:ext uri="{FF2B5EF4-FFF2-40B4-BE49-F238E27FC236}">
                <a16:creationId xmlns:a16="http://schemas.microsoft.com/office/drawing/2014/main" id="{1B20CD34-B983-45C4-9AEE-987FD0C6FA37}"/>
              </a:ext>
            </a:extLst>
          </p:cNvPr>
          <p:cNvSpPr/>
          <p:nvPr/>
        </p:nvSpPr>
        <p:spPr>
          <a:xfrm>
            <a:off x="7857538" y="5657726"/>
            <a:ext cx="834501" cy="2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Tekstvak 39">
            <a:extLst>
              <a:ext uri="{FF2B5EF4-FFF2-40B4-BE49-F238E27FC236}">
                <a16:creationId xmlns:a16="http://schemas.microsoft.com/office/drawing/2014/main" id="{648D81D0-B701-4D59-BB75-C1EDB257FADF}"/>
              </a:ext>
            </a:extLst>
          </p:cNvPr>
          <p:cNvSpPr txBox="1"/>
          <p:nvPr/>
        </p:nvSpPr>
        <p:spPr>
          <a:xfrm>
            <a:off x="5548544" y="6480237"/>
            <a:ext cx="6568133" cy="307777"/>
          </a:xfrm>
          <a:prstGeom prst="rect">
            <a:avLst/>
          </a:prstGeom>
          <a:noFill/>
        </p:spPr>
        <p:txBody>
          <a:bodyPr wrap="square" rtlCol="0">
            <a:spAutoFit/>
          </a:bodyPr>
          <a:lstStyle/>
          <a:p>
            <a:pPr algn="ctr"/>
            <a:r>
              <a:rPr lang="nl-BE" sz="1400" b="1" dirty="0">
                <a:solidFill>
                  <a:schemeClr val="bg1">
                    <a:lumMod val="50000"/>
                  </a:schemeClr>
                </a:solidFill>
              </a:rPr>
              <a:t>OVERZICHT TERUG TE VINDEN OP ACTIVITEITENBORD </a:t>
            </a:r>
            <a:r>
              <a:rPr lang="nl-BE" sz="1100" b="1" dirty="0">
                <a:solidFill>
                  <a:schemeClr val="bg1">
                    <a:lumMod val="50000"/>
                  </a:schemeClr>
                </a:solidFill>
              </a:rPr>
              <a:t>(2 VERSCHILLENDE LAYOUTS)</a:t>
            </a:r>
            <a:endParaRPr lang="nl-BE" sz="1400" b="1" dirty="0">
              <a:solidFill>
                <a:schemeClr val="bg1">
                  <a:lumMod val="50000"/>
                </a:schemeClr>
              </a:solidFill>
            </a:endParaRPr>
          </a:p>
        </p:txBody>
      </p:sp>
      <p:sp>
        <p:nvSpPr>
          <p:cNvPr id="38" name="Tekstvak 37">
            <a:extLst>
              <a:ext uri="{FF2B5EF4-FFF2-40B4-BE49-F238E27FC236}">
                <a16:creationId xmlns:a16="http://schemas.microsoft.com/office/drawing/2014/main" id="{E82169D6-E849-41F8-8D9D-CC3F758FBEC7}"/>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5933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913592"/>
            <a:ext cx="11029616" cy="1188720"/>
          </a:xfrm>
        </p:spPr>
        <p:txBody>
          <a:bodyPr rtlCol="0">
            <a:normAutofit fontScale="90000"/>
          </a:bodyPr>
          <a:lstStyle/>
          <a:p>
            <a:pPr rtl="0"/>
            <a:r>
              <a:rPr lang="nl-BE" dirty="0"/>
              <a:t>D</a:t>
            </a:r>
            <a:r>
              <a:rPr lang="nl" dirty="0"/>
              <a:t>e </a:t>
            </a:r>
            <a:r>
              <a:rPr lang="nl" dirty="0">
                <a:solidFill>
                  <a:schemeClr val="accent2"/>
                </a:solidFill>
              </a:rPr>
              <a:t>‘vertakkingen’</a:t>
            </a:r>
            <a:br>
              <a:rPr lang="nl" dirty="0"/>
            </a:br>
            <a:r>
              <a:rPr lang="nl" dirty="0"/>
              <a:t>AANVULLINGEN VOOR DE 4</a:t>
            </a:r>
            <a:r>
              <a:rPr lang="nl" baseline="30000" dirty="0"/>
              <a:t>DE</a:t>
            </a:r>
            <a:r>
              <a:rPr lang="nl" dirty="0"/>
              <a:t> GRAAD</a:t>
            </a:r>
            <a:br>
              <a:rPr lang="nl" dirty="0"/>
            </a:br>
            <a:r>
              <a:rPr lang="nl" dirty="0"/>
              <a:t>beroepskwalificatie</a:t>
            </a:r>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descr="Afbeelding met tekst&#10;&#10;Automatisch gegenereerde beschrijving">
            <a:extLst>
              <a:ext uri="{FF2B5EF4-FFF2-40B4-BE49-F238E27FC236}">
                <a16:creationId xmlns:a16="http://schemas.microsoft.com/office/drawing/2014/main" id="{C77639AD-9542-4C1C-A158-55A6035AB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056" y="2009660"/>
            <a:ext cx="6117565" cy="4830584"/>
          </a:xfrm>
          <a:prstGeom prst="rect">
            <a:avLst/>
          </a:prstGeom>
        </p:spPr>
      </p:pic>
      <p:sp>
        <p:nvSpPr>
          <p:cNvPr id="9" name="Tekstvak 8">
            <a:extLst>
              <a:ext uri="{FF2B5EF4-FFF2-40B4-BE49-F238E27FC236}">
                <a16:creationId xmlns:a16="http://schemas.microsoft.com/office/drawing/2014/main" id="{55249844-0C96-44B6-8487-8B83BFBBEE64}"/>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32892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2" y="2044223"/>
            <a:ext cx="11748118" cy="4622907"/>
          </a:xfrm>
        </p:spPr>
        <p:txBody>
          <a:bodyPr>
            <a:normAutofit/>
          </a:bodyPr>
          <a:lstStyle/>
          <a:p>
            <a:r>
              <a:rPr lang="nl" sz="1800" dirty="0">
                <a:latin typeface="Calibri" panose="020F0502020204030204" pitchFamily="34" charset="0"/>
                <a:cs typeface="Calibri" panose="020F0502020204030204" pitchFamily="34" charset="0"/>
              </a:rPr>
              <a:t>De artistieke ontwikkelingsgebieden.</a:t>
            </a:r>
          </a:p>
          <a:p>
            <a:pPr marL="0" indent="0">
              <a:buNone/>
            </a:pPr>
            <a:r>
              <a:rPr lang="nl" sz="1800" dirty="0">
                <a:latin typeface="Calibri" panose="020F0502020204030204" pitchFamily="34" charset="0"/>
                <a:cs typeface="Calibri" panose="020F0502020204030204" pitchFamily="34" charset="0"/>
              </a:rPr>
              <a:t>      +</a:t>
            </a:r>
          </a:p>
          <a:p>
            <a:r>
              <a:rPr lang="nl" sz="1800" dirty="0">
                <a:latin typeface="Calibri" panose="020F0502020204030204" pitchFamily="34" charset="0"/>
                <a:cs typeface="Calibri" panose="020F0502020204030204" pitchFamily="34" charset="0"/>
              </a:rPr>
              <a:t>De te behalen competenties.</a:t>
            </a:r>
          </a:p>
          <a:p>
            <a:pPr marL="0" indent="0">
              <a:buNone/>
            </a:pPr>
            <a:r>
              <a:rPr lang="nl" sz="1800" dirty="0">
                <a:latin typeface="Calibri" panose="020F0502020204030204" pitchFamily="34" charset="0"/>
                <a:cs typeface="Calibri" panose="020F0502020204030204" pitchFamily="34" charset="0"/>
              </a:rPr>
              <a:t>     +</a:t>
            </a:r>
          </a:p>
          <a:p>
            <a:r>
              <a:rPr lang="nl" sz="1800" dirty="0">
                <a:latin typeface="Calibri" panose="020F0502020204030204" pitchFamily="34" charset="0"/>
                <a:cs typeface="Calibri" panose="020F0502020204030204" pitchFamily="34" charset="0"/>
              </a:rPr>
              <a:t>Hoe de evaluatie verloopt.</a:t>
            </a:r>
          </a:p>
        </p:txBody>
      </p:sp>
      <p:pic>
        <p:nvPicPr>
          <p:cNvPr id="5" name="Afbeelding 4" descr="Afbeelding met tekst&#10;&#10;Automatisch gegenereerde beschrijving">
            <a:extLst>
              <a:ext uri="{FF2B5EF4-FFF2-40B4-BE49-F238E27FC236}">
                <a16:creationId xmlns:a16="http://schemas.microsoft.com/office/drawing/2014/main" id="{8EC1AE28-AF77-4B52-B79F-6B05C2100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995" y="2257218"/>
            <a:ext cx="3888444" cy="4600781"/>
          </a:xfrm>
          <a:prstGeom prst="rect">
            <a:avLst/>
          </a:prstGeom>
        </p:spPr>
      </p:pic>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2" y="873259"/>
            <a:ext cx="11029616" cy="1188720"/>
          </a:xfrm>
        </p:spPr>
        <p:txBody>
          <a:bodyPr rtlCol="0">
            <a:normAutofit/>
          </a:bodyPr>
          <a:lstStyle/>
          <a:p>
            <a:pPr rtl="0"/>
            <a:r>
              <a:rPr lang="nl-BE" dirty="0"/>
              <a:t>Wat moet er duidelijk zijn voor de student </a:t>
            </a:r>
            <a:br>
              <a:rPr lang="nl-BE" dirty="0"/>
            </a:br>
            <a:r>
              <a:rPr lang="nl-BE" dirty="0"/>
              <a:t>wat wordt er van hen verwacht</a:t>
            </a:r>
            <a:endParaRPr lang="nl" dirty="0"/>
          </a:p>
        </p:txBody>
      </p:sp>
      <p:sp>
        <p:nvSpPr>
          <p:cNvPr id="10" name="Tekstvak 9">
            <a:extLst>
              <a:ext uri="{FF2B5EF4-FFF2-40B4-BE49-F238E27FC236}">
                <a16:creationId xmlns:a16="http://schemas.microsoft.com/office/drawing/2014/main" id="{49AB67DD-8F56-4C02-90AF-447574B27FE9}"/>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76835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634745"/>
            <a:ext cx="11029616" cy="1188720"/>
          </a:xfrm>
        </p:spPr>
        <p:txBody>
          <a:bodyPr rtlCol="0">
            <a:normAutofit/>
          </a:bodyPr>
          <a:lstStyle/>
          <a:p>
            <a:pPr rtl="0"/>
            <a:r>
              <a:rPr lang="nl-BE" dirty="0"/>
              <a:t>Wat moet er duidelijk zijn </a:t>
            </a:r>
            <a:br>
              <a:rPr lang="nl-BE" dirty="0"/>
            </a:br>
            <a:r>
              <a:rPr lang="nl-BE" dirty="0"/>
              <a:t>voor de docent</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0" y="2044223"/>
            <a:ext cx="7263165" cy="4622907"/>
          </a:xfrm>
        </p:spPr>
        <p:txBody>
          <a:bodyPr>
            <a:normAutofit/>
          </a:bodyPr>
          <a:lstStyle/>
          <a:p>
            <a:pPr algn="l"/>
            <a:r>
              <a:rPr lang="nl-BE" sz="1800" b="1" dirty="0">
                <a:solidFill>
                  <a:schemeClr val="accent2"/>
                </a:solidFill>
                <a:latin typeface="Calibri" panose="020F0502020204030204" pitchFamily="34" charset="0"/>
                <a:cs typeface="Calibri" panose="020F0502020204030204" pitchFamily="34" charset="0"/>
              </a:rPr>
              <a:t>Streefdoel</a:t>
            </a:r>
            <a:r>
              <a:rPr lang="nl-BE" sz="1800" dirty="0">
                <a:latin typeface="Calibri" panose="020F0502020204030204" pitchFamily="34" charset="0"/>
                <a:cs typeface="Calibri" panose="020F0502020204030204" pitchFamily="34" charset="0"/>
              </a:rPr>
              <a:t> = de leerling </a:t>
            </a:r>
            <a:r>
              <a:rPr lang="nl-BE" sz="1800" b="1" dirty="0">
                <a:solidFill>
                  <a:schemeClr val="accent2"/>
                </a:solidFill>
                <a:latin typeface="Calibri" panose="020F0502020204030204" pitchFamily="34" charset="0"/>
                <a:cs typeface="Calibri" panose="020F0502020204030204" pitchFamily="34" charset="0"/>
              </a:rPr>
              <a:t>in</a:t>
            </a:r>
            <a:r>
              <a:rPr lang="nl-BE" sz="1800" dirty="0">
                <a:latin typeface="Calibri" panose="020F0502020204030204" pitchFamily="34" charset="0"/>
                <a:cs typeface="Calibri" panose="020F0502020204030204" pitchFamily="34" charset="0"/>
              </a:rPr>
              <a:t> </a:t>
            </a:r>
            <a:r>
              <a:rPr lang="nl-BE" sz="1800" b="1" dirty="0">
                <a:solidFill>
                  <a:schemeClr val="accent2"/>
                </a:solidFill>
                <a:latin typeface="Calibri" panose="020F0502020204030204" pitchFamily="34" charset="0"/>
                <a:cs typeface="Calibri" panose="020F0502020204030204" pitchFamily="34" charset="0"/>
              </a:rPr>
              <a:t>zoveel mogelijk artistieke competenties </a:t>
            </a:r>
            <a:r>
              <a:rPr lang="nl-BE" sz="1800" dirty="0">
                <a:latin typeface="Calibri" panose="020F0502020204030204" pitchFamily="34" charset="0"/>
                <a:cs typeface="Calibri" panose="020F0502020204030204" pitchFamily="34" charset="0"/>
              </a:rPr>
              <a:t>laten </a:t>
            </a:r>
            <a:r>
              <a:rPr lang="nl-BE" sz="1800" b="1" dirty="0">
                <a:solidFill>
                  <a:schemeClr val="accent2"/>
                </a:solidFill>
                <a:latin typeface="Calibri" panose="020F0502020204030204" pitchFamily="34" charset="0"/>
                <a:cs typeface="Calibri" panose="020F0502020204030204" pitchFamily="34" charset="0"/>
              </a:rPr>
              <a:t>groeien</a:t>
            </a:r>
            <a:r>
              <a:rPr lang="nl-BE" sz="1800" dirty="0">
                <a:latin typeface="Calibri" panose="020F0502020204030204" pitchFamily="34" charset="0"/>
                <a:cs typeface="Calibri" panose="020F0502020204030204" pitchFamily="34" charset="0"/>
              </a:rPr>
              <a:t>. Elke leerling ontwikkelt die competenties in meerdere of mindere mate. Dat maakt zijn/haar </a:t>
            </a:r>
            <a:r>
              <a:rPr lang="nl-BE" sz="1800" b="1" dirty="0">
                <a:solidFill>
                  <a:schemeClr val="accent2"/>
                </a:solidFill>
                <a:latin typeface="Calibri" panose="020F0502020204030204" pitchFamily="34" charset="0"/>
                <a:cs typeface="Calibri" panose="020F0502020204030204" pitchFamily="34" charset="0"/>
              </a:rPr>
              <a:t>profiel uniek</a:t>
            </a:r>
            <a:r>
              <a:rPr lang="nl-BE" sz="1800" dirty="0">
                <a:latin typeface="Calibri" panose="020F0502020204030204" pitchFamily="34" charset="0"/>
                <a:cs typeface="Calibri" panose="020F0502020204030204" pitchFamily="34" charset="0"/>
              </a:rPr>
              <a:t>. </a:t>
            </a:r>
          </a:p>
          <a:p>
            <a:pPr algn="l"/>
            <a:r>
              <a:rPr lang="nl-BE" sz="1800" b="0" i="0" u="none" strike="noStrike" baseline="0" dirty="0">
                <a:latin typeface="Calibri" panose="020F0502020204030204" pitchFamily="34" charset="0"/>
                <a:cs typeface="Calibri" panose="020F0502020204030204" pitchFamily="34" charset="0"/>
              </a:rPr>
              <a:t>De gebieden worden </a:t>
            </a:r>
            <a:r>
              <a:rPr lang="nl-BE" sz="1800" b="1" i="0" u="none" strike="noStrike" baseline="0" dirty="0">
                <a:solidFill>
                  <a:schemeClr val="accent2"/>
                </a:solidFill>
                <a:latin typeface="Calibri" panose="020F0502020204030204" pitchFamily="34" charset="0"/>
                <a:cs typeface="Calibri" panose="020F0502020204030204" pitchFamily="34" charset="0"/>
              </a:rPr>
              <a:t>niet strikt gescheiden</a:t>
            </a:r>
            <a:r>
              <a:rPr lang="nl-BE" sz="1800" b="0" i="0" u="none" strike="noStrike" baseline="0" dirty="0">
                <a:latin typeface="Calibri" panose="020F0502020204030204" pitchFamily="34" charset="0"/>
                <a:cs typeface="Calibri" panose="020F0502020204030204" pitchFamily="34" charset="0"/>
              </a:rPr>
              <a:t>. Ze lopen in elkaar over en beïnvloeden elkaar voortdurend. De gebieden komen in </a:t>
            </a:r>
            <a:r>
              <a:rPr lang="nl-BE" sz="1800" b="1" i="0" u="none" strike="noStrike" baseline="0" dirty="0">
                <a:solidFill>
                  <a:schemeClr val="accent2"/>
                </a:solidFill>
                <a:latin typeface="Calibri" panose="020F0502020204030204" pitchFamily="34" charset="0"/>
                <a:cs typeface="Calibri" panose="020F0502020204030204" pitchFamily="34" charset="0"/>
              </a:rPr>
              <a:t>verschillende fasen</a:t>
            </a:r>
            <a:r>
              <a:rPr lang="nl-BE" sz="1800" b="0" i="0" u="none" strike="noStrike" baseline="0" dirty="0">
                <a:latin typeface="Calibri" panose="020F0502020204030204" pitchFamily="34" charset="0"/>
                <a:cs typeface="Calibri" panose="020F0502020204030204" pitchFamily="34" charset="0"/>
              </a:rPr>
              <a:t> van het </a:t>
            </a:r>
            <a:r>
              <a:rPr lang="nl-BE" sz="1800" b="1" i="0" u="none" strike="noStrike" baseline="0" dirty="0">
                <a:solidFill>
                  <a:schemeClr val="accent2"/>
                </a:solidFill>
                <a:latin typeface="Calibri" panose="020F0502020204030204" pitchFamily="34" charset="0"/>
                <a:cs typeface="Calibri" panose="020F0502020204030204" pitchFamily="34" charset="0"/>
              </a:rPr>
              <a:t>leerproces</a:t>
            </a:r>
            <a:r>
              <a:rPr lang="nl-BE" sz="1800" b="0" i="0" u="none" strike="noStrike" baseline="0" dirty="0">
                <a:latin typeface="Calibri" panose="020F0502020204030204" pitchFamily="34" charset="0"/>
                <a:cs typeface="Calibri" panose="020F0502020204030204" pitchFamily="34" charset="0"/>
              </a:rPr>
              <a:t> ook telkens </a:t>
            </a:r>
            <a:r>
              <a:rPr lang="nl-BE" sz="1800" b="1" i="0" u="none" strike="noStrike" baseline="0" dirty="0">
                <a:solidFill>
                  <a:schemeClr val="accent2"/>
                </a:solidFill>
                <a:latin typeface="Calibri" panose="020F0502020204030204" pitchFamily="34" charset="0"/>
                <a:cs typeface="Calibri" panose="020F0502020204030204" pitchFamily="34" charset="0"/>
              </a:rPr>
              <a:t>terug</a:t>
            </a:r>
            <a:r>
              <a:rPr lang="nl-BE" sz="1800" b="0" i="0" u="none" strike="noStrike" baseline="0" dirty="0">
                <a:latin typeface="Calibri" panose="020F0502020204030204" pitchFamily="34" charset="0"/>
                <a:cs typeface="Calibri" panose="020F0502020204030204" pitchFamily="34" charset="0"/>
              </a:rPr>
              <a:t>.</a:t>
            </a:r>
          </a:p>
          <a:p>
            <a:pPr algn="l"/>
            <a:r>
              <a:rPr lang="nl-BE" sz="1800" dirty="0">
                <a:latin typeface="Calibri" panose="020F0502020204030204" pitchFamily="34" charset="0"/>
                <a:cs typeface="Calibri" panose="020F0502020204030204" pitchFamily="34" charset="0"/>
              </a:rPr>
              <a:t>De </a:t>
            </a:r>
            <a:r>
              <a:rPr lang="nl-BE" sz="1800" b="1" dirty="0">
                <a:solidFill>
                  <a:schemeClr val="accent2"/>
                </a:solidFill>
                <a:latin typeface="Calibri" panose="020F0502020204030204" pitchFamily="34" charset="0"/>
                <a:cs typeface="Calibri" panose="020F0502020204030204" pitchFamily="34" charset="0"/>
              </a:rPr>
              <a:t>competenties</a:t>
            </a:r>
            <a:r>
              <a:rPr lang="nl-BE" sz="1800" dirty="0">
                <a:latin typeface="Calibri" panose="020F0502020204030204" pitchFamily="34" charset="0"/>
                <a:cs typeface="Calibri" panose="020F0502020204030204" pitchFamily="34" charset="0"/>
              </a:rPr>
              <a:t> en de daaraan gekoppelde </a:t>
            </a:r>
            <a:r>
              <a:rPr lang="nl-BE" sz="1800" b="1" dirty="0">
                <a:solidFill>
                  <a:schemeClr val="accent2"/>
                </a:solidFill>
                <a:latin typeface="Calibri" panose="020F0502020204030204" pitchFamily="34" charset="0"/>
                <a:cs typeface="Calibri" panose="020F0502020204030204" pitchFamily="34" charset="0"/>
              </a:rPr>
              <a:t>leerdoelen</a:t>
            </a:r>
            <a:r>
              <a:rPr lang="nl-BE" sz="1800" dirty="0">
                <a:latin typeface="Calibri" panose="020F0502020204030204" pitchFamily="34" charset="0"/>
                <a:cs typeface="Calibri" panose="020F0502020204030204" pitchFamily="34" charset="0"/>
              </a:rPr>
              <a:t> zijn verweven in de </a:t>
            </a:r>
            <a:r>
              <a:rPr lang="nl-BE" sz="1800" b="1" dirty="0">
                <a:solidFill>
                  <a:schemeClr val="accent2"/>
                </a:solidFill>
                <a:latin typeface="Calibri" panose="020F0502020204030204" pitchFamily="34" charset="0"/>
                <a:cs typeface="Calibri" panose="020F0502020204030204" pitchFamily="34" charset="0"/>
              </a:rPr>
              <a:t>visietekst van het atelier </a:t>
            </a:r>
            <a:r>
              <a:rPr lang="nl-BE" sz="1800" dirty="0">
                <a:latin typeface="Calibri" panose="020F0502020204030204" pitchFamily="34" charset="0"/>
                <a:cs typeface="Calibri" panose="020F0502020204030204" pitchFamily="34" charset="0"/>
              </a:rPr>
              <a:t>en het </a:t>
            </a:r>
            <a:r>
              <a:rPr lang="nl-BE" sz="1800" b="1" dirty="0">
                <a:solidFill>
                  <a:schemeClr val="accent2"/>
                </a:solidFill>
                <a:latin typeface="Calibri" panose="020F0502020204030204" pitchFamily="34" charset="0"/>
                <a:cs typeface="Calibri" panose="020F0502020204030204" pitchFamily="34" charset="0"/>
              </a:rPr>
              <a:t>atelierdagboek</a:t>
            </a:r>
            <a:r>
              <a:rPr lang="nl-BE" sz="1800" dirty="0">
                <a:latin typeface="Calibri" panose="020F0502020204030204" pitchFamily="34" charset="0"/>
                <a:cs typeface="Calibri" panose="020F0502020204030204" pitchFamily="34" charset="0"/>
              </a:rPr>
              <a:t> en helpen de docent op weg om de artistieke ontwikkelingsgebieden en competenties te bereiken.</a:t>
            </a:r>
          </a:p>
          <a:p>
            <a:pPr algn="l"/>
            <a:r>
              <a:rPr lang="nl-BE" sz="1800" b="0" i="0" u="none" strike="noStrike" baseline="0" dirty="0">
                <a:latin typeface="Calibri" panose="020F0502020204030204" pitchFamily="34" charset="0"/>
                <a:cs typeface="Calibri" panose="020F0502020204030204" pitchFamily="34" charset="0"/>
              </a:rPr>
              <a:t>Voor </a:t>
            </a:r>
            <a:r>
              <a:rPr lang="nl-BE" sz="1800" b="1" i="0" u="none" strike="noStrike" baseline="0" dirty="0">
                <a:solidFill>
                  <a:schemeClr val="accent2"/>
                </a:solidFill>
                <a:latin typeface="Calibri" panose="020F0502020204030204" pitchFamily="34" charset="0"/>
                <a:cs typeface="Calibri" panose="020F0502020204030204" pitchFamily="34" charset="0"/>
              </a:rPr>
              <a:t>iedere graad </a:t>
            </a:r>
            <a:r>
              <a:rPr lang="nl-BE" sz="1800" b="0" i="0" u="none" strike="noStrike" baseline="0" dirty="0">
                <a:latin typeface="Calibri" panose="020F0502020204030204" pitchFamily="34" charset="0"/>
                <a:cs typeface="Calibri" panose="020F0502020204030204" pitchFamily="34" charset="0"/>
              </a:rPr>
              <a:t>is het </a:t>
            </a:r>
            <a:r>
              <a:rPr lang="nl-BE" sz="1800" b="1" i="0" u="none" strike="noStrike" baseline="0" dirty="0">
                <a:solidFill>
                  <a:schemeClr val="accent2"/>
                </a:solidFill>
                <a:latin typeface="Calibri" panose="020F0502020204030204" pitchFamily="34" charset="0"/>
                <a:cs typeface="Calibri" panose="020F0502020204030204" pitchFamily="34" charset="0"/>
              </a:rPr>
              <a:t>uitgangspunt</a:t>
            </a:r>
            <a:r>
              <a:rPr lang="nl-BE" sz="1800" b="0" i="0" u="none" strike="noStrike" baseline="0" dirty="0">
                <a:latin typeface="Calibri" panose="020F0502020204030204" pitchFamily="34" charset="0"/>
                <a:cs typeface="Calibri" panose="020F0502020204030204" pitchFamily="34" charset="0"/>
              </a:rPr>
              <a:t> (de bodem) </a:t>
            </a:r>
            <a:r>
              <a:rPr lang="nl-BE" sz="1800" b="1" i="0" u="none" strike="noStrike" baseline="0" dirty="0">
                <a:solidFill>
                  <a:schemeClr val="accent2"/>
                </a:solidFill>
                <a:latin typeface="Calibri" panose="020F0502020204030204" pitchFamily="34" charset="0"/>
                <a:cs typeface="Calibri" panose="020F0502020204030204" pitchFamily="34" charset="0"/>
              </a:rPr>
              <a:t>dezelfde. </a:t>
            </a:r>
            <a:r>
              <a:rPr lang="nl-BE" sz="1800" i="0" u="none" strike="noStrike" baseline="0" dirty="0">
                <a:solidFill>
                  <a:schemeClr val="tx1"/>
                </a:solidFill>
                <a:latin typeface="Calibri" panose="020F0502020204030204" pitchFamily="34" charset="0"/>
                <a:cs typeface="Calibri" panose="020F0502020204030204" pitchFamily="34" charset="0"/>
              </a:rPr>
              <a:t>Aanvullend is er</a:t>
            </a:r>
            <a:r>
              <a:rPr lang="nl-BE" sz="1800" b="1" i="0" u="none" strike="noStrike" baseline="0" dirty="0">
                <a:solidFill>
                  <a:schemeClr val="accent2"/>
                </a:solidFill>
                <a:latin typeface="Calibri" panose="020F0502020204030204" pitchFamily="34" charset="0"/>
                <a:cs typeface="Calibri" panose="020F0502020204030204" pitchFamily="34" charset="0"/>
              </a:rPr>
              <a:t> per specifiek atelier </a:t>
            </a:r>
            <a:r>
              <a:rPr lang="nl-BE" sz="1800" b="0" i="0" u="none" strike="noStrike" baseline="0" dirty="0">
                <a:latin typeface="Calibri" panose="020F0502020204030204" pitchFamily="34" charset="0"/>
                <a:cs typeface="Calibri" panose="020F0502020204030204" pitchFamily="34" charset="0"/>
              </a:rPr>
              <a:t>aangevuld met een </a:t>
            </a:r>
            <a:r>
              <a:rPr lang="nl-BE" sz="1800" b="1" i="0" u="none" strike="noStrike" baseline="0" dirty="0">
                <a:solidFill>
                  <a:schemeClr val="accent2"/>
                </a:solidFill>
                <a:latin typeface="Calibri" panose="020F0502020204030204" pitchFamily="34" charset="0"/>
                <a:cs typeface="Calibri" panose="020F0502020204030204" pitchFamily="34" charset="0"/>
              </a:rPr>
              <a:t>gedifferentieerde aanpak</a:t>
            </a:r>
            <a:r>
              <a:rPr lang="nl-BE" sz="1800" b="0" i="0" u="none" strike="noStrike" baseline="0" dirty="0">
                <a:latin typeface="Calibri" panose="020F0502020204030204" pitchFamily="34" charset="0"/>
                <a:cs typeface="Calibri" panose="020F0502020204030204" pitchFamily="34" charset="0"/>
              </a:rPr>
              <a:t> om de competentie en onderliggende leerdoelen te bereiken.</a:t>
            </a:r>
          </a:p>
        </p:txBody>
      </p:sp>
      <p:pic>
        <p:nvPicPr>
          <p:cNvPr id="9" name="Afbeelding 8">
            <a:extLst>
              <a:ext uri="{FF2B5EF4-FFF2-40B4-BE49-F238E27FC236}">
                <a16:creationId xmlns:a16="http://schemas.microsoft.com/office/drawing/2014/main" id="{08B4FF99-29FF-45A9-B808-F9DBE196C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737" y="1677880"/>
            <a:ext cx="4036725" cy="2814221"/>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7F57476A-4D5A-4678-B86D-403C9E482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046" y="4470310"/>
            <a:ext cx="2990052" cy="2361021"/>
          </a:xfrm>
          <a:prstGeom prst="rect">
            <a:avLst/>
          </a:prstGeom>
        </p:spPr>
      </p:pic>
      <p:sp>
        <p:nvSpPr>
          <p:cNvPr id="12" name="Tekstvak 11">
            <a:extLst>
              <a:ext uri="{FF2B5EF4-FFF2-40B4-BE49-F238E27FC236}">
                <a16:creationId xmlns:a16="http://schemas.microsoft.com/office/drawing/2014/main" id="{09BE9DDF-7DB4-42D1-9745-189FEE52C90F}"/>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50688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634745"/>
            <a:ext cx="11029616" cy="1188720"/>
          </a:xfrm>
        </p:spPr>
        <p:txBody>
          <a:bodyPr rtlCol="0">
            <a:normAutofit/>
          </a:bodyPr>
          <a:lstStyle/>
          <a:p>
            <a:pPr rtl="0"/>
            <a:r>
              <a:rPr lang="nl-BE" dirty="0"/>
              <a:t>Wat zijn ontwikkelingsniveaus?</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2044223"/>
            <a:ext cx="11304237" cy="4622907"/>
          </a:xfrm>
        </p:spPr>
        <p:txBody>
          <a:bodyPr>
            <a:normAutofit/>
          </a:bodyPr>
          <a:lstStyle/>
          <a:p>
            <a:pPr algn="l"/>
            <a:r>
              <a:rPr lang="nl-BE" sz="1800" dirty="0">
                <a:latin typeface="Calibri" panose="020F0502020204030204" pitchFamily="34" charset="0"/>
                <a:cs typeface="Calibri" panose="020F0502020204030204" pitchFamily="34" charset="0"/>
              </a:rPr>
              <a:t>Altijd </a:t>
            </a:r>
            <a:r>
              <a:rPr lang="nl-BE" sz="1800" b="1" dirty="0">
                <a:solidFill>
                  <a:schemeClr val="accent2"/>
                </a:solidFill>
                <a:latin typeface="Calibri" panose="020F0502020204030204" pitchFamily="34" charset="0"/>
                <a:cs typeface="Calibri" panose="020F0502020204030204" pitchFamily="34" charset="0"/>
              </a:rPr>
              <a:t>starten vanuit de ontwikkelingsnood </a:t>
            </a:r>
            <a:r>
              <a:rPr lang="nl-BE" sz="1800" dirty="0">
                <a:latin typeface="Calibri" panose="020F0502020204030204" pitchFamily="34" charset="0"/>
                <a:cs typeface="Calibri" panose="020F0502020204030204" pitchFamily="34" charset="0"/>
              </a:rPr>
              <a:t>van een student. </a:t>
            </a:r>
            <a:r>
              <a:rPr lang="nl-BE" sz="1800" b="1" dirty="0">
                <a:solidFill>
                  <a:schemeClr val="accent2"/>
                </a:solidFill>
                <a:latin typeface="Calibri" panose="020F0502020204030204" pitchFamily="34" charset="0"/>
                <a:cs typeface="Calibri" panose="020F0502020204030204" pitchFamily="34" charset="0"/>
              </a:rPr>
              <a:t>Wat iemand wil, kent en kan</a:t>
            </a:r>
            <a:r>
              <a:rPr lang="nl-BE" sz="1800" dirty="0">
                <a:latin typeface="Calibri" panose="020F0502020204030204" pitchFamily="34" charset="0"/>
                <a:cs typeface="Calibri" panose="020F0502020204030204" pitchFamily="34" charset="0"/>
              </a:rPr>
              <a:t>.</a:t>
            </a:r>
          </a:p>
          <a:p>
            <a:pPr algn="l"/>
            <a:r>
              <a:rPr lang="nl-BE" sz="1800" b="0" i="0" u="none" strike="noStrike" baseline="0" dirty="0">
                <a:latin typeface="Calibri" panose="020F0502020204030204" pitchFamily="34" charset="0"/>
                <a:cs typeface="Calibri" panose="020F0502020204030204" pitchFamily="34" charset="0"/>
              </a:rPr>
              <a:t>Student </a:t>
            </a:r>
            <a:r>
              <a:rPr lang="nl-BE" sz="1800" b="1" i="0" u="none" strike="noStrike" baseline="0" dirty="0">
                <a:solidFill>
                  <a:schemeClr val="accent2"/>
                </a:solidFill>
                <a:latin typeface="Calibri" panose="020F0502020204030204" pitchFamily="34" charset="0"/>
                <a:cs typeface="Calibri" panose="020F0502020204030204" pitchFamily="34" charset="0"/>
              </a:rPr>
              <a:t>groeit</a:t>
            </a:r>
            <a:r>
              <a:rPr lang="nl-BE" sz="1800" b="0" i="0" u="none" strike="noStrike" baseline="0" dirty="0">
                <a:latin typeface="Calibri" panose="020F0502020204030204" pitchFamily="34" charset="0"/>
                <a:cs typeface="Calibri" panose="020F0502020204030204" pitchFamily="34" charset="0"/>
              </a:rPr>
              <a:t> in </a:t>
            </a:r>
            <a:r>
              <a:rPr lang="nl-BE" sz="1800" b="1" i="0" u="none" strike="noStrike" baseline="0" dirty="0">
                <a:solidFill>
                  <a:schemeClr val="accent2"/>
                </a:solidFill>
                <a:latin typeface="Calibri" panose="020F0502020204030204" pitchFamily="34" charset="0"/>
                <a:cs typeface="Calibri" panose="020F0502020204030204" pitchFamily="34" charset="0"/>
              </a:rPr>
              <a:t>de ontwikkeling van competenties</a:t>
            </a:r>
            <a:r>
              <a:rPr lang="nl-BE" sz="1800" b="0" i="0" u="none" strike="noStrike" baseline="0" dirty="0">
                <a:latin typeface="Calibri" panose="020F0502020204030204" pitchFamily="34" charset="0"/>
                <a:cs typeface="Calibri" panose="020F0502020204030204" pitchFamily="34" charset="0"/>
              </a:rPr>
              <a:t>.</a:t>
            </a:r>
          </a:p>
          <a:p>
            <a:pPr algn="l"/>
            <a:r>
              <a:rPr lang="nl-BE" sz="1800" b="0" i="0" u="none" strike="noStrike" baseline="0" dirty="0">
                <a:latin typeface="Calibri" panose="020F0502020204030204" pitchFamily="34" charset="0"/>
                <a:cs typeface="Calibri" panose="020F0502020204030204" pitchFamily="34" charset="0"/>
              </a:rPr>
              <a:t>Competenties ontwikkelen zich in vier richtingen: </a:t>
            </a:r>
            <a:r>
              <a:rPr lang="nl-BE" sz="1800" b="1" i="0" u="none" strike="noStrike" baseline="0" dirty="0">
                <a:solidFill>
                  <a:schemeClr val="accent2"/>
                </a:solidFill>
                <a:latin typeface="Calibri" panose="020F0502020204030204" pitchFamily="34" charset="0"/>
                <a:cs typeface="Calibri" panose="020F0502020204030204" pitchFamily="34" charset="0"/>
              </a:rPr>
              <a:t>kwaliteit</a:t>
            </a:r>
            <a:r>
              <a:rPr lang="nl-BE" sz="1800" b="0" i="0" u="none" strike="noStrike" baseline="0" dirty="0">
                <a:latin typeface="Calibri" panose="020F0502020204030204" pitchFamily="34" charset="0"/>
                <a:cs typeface="Calibri" panose="020F0502020204030204" pitchFamily="34" charset="0"/>
              </a:rPr>
              <a:t> – </a:t>
            </a:r>
            <a:r>
              <a:rPr lang="nl-BE" sz="1800" b="1" i="0" u="none" strike="noStrike" baseline="0" dirty="0">
                <a:solidFill>
                  <a:schemeClr val="accent2"/>
                </a:solidFill>
                <a:latin typeface="Calibri" panose="020F0502020204030204" pitchFamily="34" charset="0"/>
                <a:cs typeface="Calibri" panose="020F0502020204030204" pitchFamily="34" charset="0"/>
              </a:rPr>
              <a:t>zelfstandigheid</a:t>
            </a:r>
            <a:r>
              <a:rPr lang="nl-BE" sz="1800" b="0" i="0" u="none" strike="noStrike" baseline="0" dirty="0">
                <a:latin typeface="Calibri" panose="020F0502020204030204" pitchFamily="34" charset="0"/>
                <a:cs typeface="Calibri" panose="020F0502020204030204" pitchFamily="34" charset="0"/>
              </a:rPr>
              <a:t> – </a:t>
            </a:r>
            <a:r>
              <a:rPr lang="nl-BE" sz="1800" b="1" i="0" u="none" strike="noStrike" baseline="0" dirty="0">
                <a:solidFill>
                  <a:schemeClr val="accent2"/>
                </a:solidFill>
                <a:latin typeface="Calibri" panose="020F0502020204030204" pitchFamily="34" charset="0"/>
                <a:cs typeface="Calibri" panose="020F0502020204030204" pitchFamily="34" charset="0"/>
              </a:rPr>
              <a:t>complexiteit</a:t>
            </a:r>
            <a:r>
              <a:rPr lang="nl-BE" sz="1800" b="0" i="0" u="none" strike="noStrike" baseline="0" dirty="0">
                <a:latin typeface="Calibri" panose="020F0502020204030204" pitchFamily="34" charset="0"/>
                <a:cs typeface="Calibri" panose="020F0502020204030204" pitchFamily="34" charset="0"/>
              </a:rPr>
              <a:t> – </a:t>
            </a:r>
            <a:r>
              <a:rPr lang="nl-BE" sz="1800" b="1" i="0" u="none" strike="noStrike" baseline="0" dirty="0">
                <a:solidFill>
                  <a:schemeClr val="accent2"/>
                </a:solidFill>
                <a:latin typeface="Calibri" panose="020F0502020204030204" pitchFamily="34" charset="0"/>
                <a:cs typeface="Calibri" panose="020F0502020204030204" pitchFamily="34" charset="0"/>
              </a:rPr>
              <a:t>eigenheid</a:t>
            </a:r>
            <a:r>
              <a:rPr lang="nl-BE" sz="1800" b="0" i="0" u="none" strike="noStrike" baseline="0" dirty="0">
                <a:latin typeface="Calibri" panose="020F0502020204030204" pitchFamily="34" charset="0"/>
                <a:cs typeface="Calibri" panose="020F0502020204030204" pitchFamily="34" charset="0"/>
              </a:rPr>
              <a:t>. </a:t>
            </a:r>
          </a:p>
          <a:p>
            <a:pPr lvl="1"/>
            <a:r>
              <a:rPr lang="nl-BE" sz="1500" b="0" i="0" u="none" strike="noStrike" baseline="0" dirty="0">
                <a:latin typeface="Calibri" panose="020F0502020204030204" pitchFamily="34" charset="0"/>
                <a:cs typeface="Calibri" panose="020F0502020204030204" pitchFamily="34" charset="0"/>
              </a:rPr>
              <a:t>Kwaliteit = soepelheid, gemak, automatisering, sierlijkheid en vlotheid.</a:t>
            </a:r>
          </a:p>
          <a:p>
            <a:pPr lvl="1"/>
            <a:r>
              <a:rPr lang="nl-BE" sz="1500" b="0" i="0" u="none" strike="noStrike" baseline="0" dirty="0">
                <a:latin typeface="Calibri" panose="020F0502020204030204" pitchFamily="34" charset="0"/>
                <a:cs typeface="Calibri" panose="020F0502020204030204" pitchFamily="34" charset="0"/>
              </a:rPr>
              <a:t>Zelfstandigheid = beperking van ondersteuning en toename van zelfsturing.</a:t>
            </a:r>
          </a:p>
          <a:p>
            <a:pPr lvl="1"/>
            <a:r>
              <a:rPr lang="nl-BE" sz="1500" b="0" i="0" u="none" strike="noStrike" baseline="0" dirty="0">
                <a:latin typeface="Calibri" panose="020F0502020204030204" pitchFamily="34" charset="0"/>
                <a:cs typeface="Calibri" panose="020F0502020204030204" pitchFamily="34" charset="0"/>
              </a:rPr>
              <a:t>Complexiteit =  hoe omgaan met veranderende en wisselende contexten.</a:t>
            </a:r>
          </a:p>
          <a:p>
            <a:pPr lvl="1"/>
            <a:r>
              <a:rPr lang="nl-BE" sz="1500" b="0" i="0" u="none" strike="noStrike" baseline="0" dirty="0">
                <a:latin typeface="Calibri" panose="020F0502020204030204" pitchFamily="34" charset="0"/>
                <a:cs typeface="Calibri" panose="020F0502020204030204" pitchFamily="34" charset="0"/>
              </a:rPr>
              <a:t>Eigenheid = eigen invulling of persoonlijke </a:t>
            </a:r>
            <a:r>
              <a:rPr lang="nl-BE" sz="1500" b="0" i="0" u="none" strike="noStrike" baseline="0" dirty="0" err="1">
                <a:latin typeface="Calibri" panose="020F0502020204030204" pitchFamily="34" charset="0"/>
                <a:cs typeface="Calibri" panose="020F0502020204030204" pitchFamily="34" charset="0"/>
              </a:rPr>
              <a:t>touch</a:t>
            </a:r>
            <a:r>
              <a:rPr lang="nl-BE" sz="1500" b="0" i="0" u="none" strike="noStrike" baseline="0" dirty="0">
                <a:latin typeface="Calibri" panose="020F0502020204030204" pitchFamily="34" charset="0"/>
                <a:cs typeface="Calibri" panose="020F0502020204030204" pitchFamily="34" charset="0"/>
              </a:rPr>
              <a:t>.</a:t>
            </a:r>
          </a:p>
          <a:p>
            <a:pPr algn="l"/>
            <a:r>
              <a:rPr lang="nl-BE" sz="1800" b="0" i="0" u="none" strike="noStrike" baseline="0" dirty="0">
                <a:latin typeface="Calibri" panose="020F0502020204030204" pitchFamily="34" charset="0"/>
                <a:cs typeface="Calibri" panose="020F0502020204030204" pitchFamily="34" charset="0"/>
              </a:rPr>
              <a:t>In de loop van een leertraject groeien de competenties van leerlingen op vlak van kwaliteit, zelfstandigheid, complexiteit en eigenheid. </a:t>
            </a:r>
            <a:r>
              <a:rPr lang="nl-BE" sz="1800" b="1" i="0" u="none" strike="noStrike" baseline="0" dirty="0">
                <a:solidFill>
                  <a:schemeClr val="accent2"/>
                </a:solidFill>
                <a:latin typeface="Calibri" panose="020F0502020204030204" pitchFamily="34" charset="0"/>
                <a:cs typeface="Calibri" panose="020F0502020204030204" pitchFamily="34" charset="0"/>
              </a:rPr>
              <a:t>Elke academie bepaalt binnen een graad met welke intensiteit ze inzet op bepaalde competenties</a:t>
            </a:r>
            <a:r>
              <a:rPr lang="nl-BE" sz="1800" b="0" i="0" u="none" strike="noStrike" baseline="0" dirty="0">
                <a:latin typeface="Calibri" panose="020F0502020204030204" pitchFamily="34" charset="0"/>
                <a:cs typeface="Calibri" panose="020F0502020204030204" pitchFamily="34" charset="0"/>
              </a:rPr>
              <a:t> en hoe ze een onderscheid maakt tussen ontluikende, ontwikkelde en verworven competenties. </a:t>
            </a:r>
          </a:p>
        </p:txBody>
      </p:sp>
      <p:sp>
        <p:nvSpPr>
          <p:cNvPr id="9" name="Tekstvak 8">
            <a:extLst>
              <a:ext uri="{FF2B5EF4-FFF2-40B4-BE49-F238E27FC236}">
                <a16:creationId xmlns:a16="http://schemas.microsoft.com/office/drawing/2014/main" id="{4883C91C-09BB-4E91-B8F2-D2641354380D}"/>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287618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634745"/>
            <a:ext cx="11029616" cy="1188720"/>
          </a:xfrm>
        </p:spPr>
        <p:txBody>
          <a:bodyPr rtlCol="0">
            <a:normAutofit/>
          </a:bodyPr>
          <a:lstStyle/>
          <a:p>
            <a:pPr rtl="0"/>
            <a:r>
              <a:rPr lang="nl-BE" dirty="0"/>
              <a:t>Visuele voorstelling van de </a:t>
            </a:r>
            <a:br>
              <a:rPr lang="nl-BE" dirty="0"/>
            </a:br>
            <a:r>
              <a:rPr lang="nl-BE" dirty="0"/>
              <a:t>ONTWIKKELINGS NIVEAUS</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a:extLst>
              <a:ext uri="{FF2B5EF4-FFF2-40B4-BE49-F238E27FC236}">
                <a16:creationId xmlns:a16="http://schemas.microsoft.com/office/drawing/2014/main" id="{3F45258C-EA48-4E91-8D94-9F4361615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93" y="2578201"/>
            <a:ext cx="5413208" cy="2706604"/>
          </a:xfrm>
          <a:prstGeom prst="rect">
            <a:avLst/>
          </a:prstGeom>
        </p:spPr>
      </p:pic>
      <p:pic>
        <p:nvPicPr>
          <p:cNvPr id="5" name="Afbeelding 4">
            <a:extLst>
              <a:ext uri="{FF2B5EF4-FFF2-40B4-BE49-F238E27FC236}">
                <a16:creationId xmlns:a16="http://schemas.microsoft.com/office/drawing/2014/main" id="{40FD73EC-2D9E-4B3B-A526-9453F29DB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333" y="1805885"/>
            <a:ext cx="5228785" cy="4889490"/>
          </a:xfrm>
          <a:prstGeom prst="rect">
            <a:avLst/>
          </a:prstGeom>
        </p:spPr>
      </p:pic>
      <p:sp>
        <p:nvSpPr>
          <p:cNvPr id="10" name="Tijdelijke aanduiding voor inhoud 2">
            <a:extLst>
              <a:ext uri="{FF2B5EF4-FFF2-40B4-BE49-F238E27FC236}">
                <a16:creationId xmlns:a16="http://schemas.microsoft.com/office/drawing/2014/main" id="{47579B8E-F588-4AAD-A836-4FDD88986330}"/>
              </a:ext>
            </a:extLst>
          </p:cNvPr>
          <p:cNvSpPr>
            <a:spLocks noGrp="1"/>
          </p:cNvSpPr>
          <p:nvPr>
            <p:ph idx="1"/>
          </p:nvPr>
        </p:nvSpPr>
        <p:spPr>
          <a:xfrm>
            <a:off x="237068" y="5558061"/>
            <a:ext cx="6079066" cy="696493"/>
          </a:xfrm>
        </p:spPr>
        <p:txBody>
          <a:bodyPr>
            <a:normAutofit fontScale="92500"/>
          </a:bodyPr>
          <a:lstStyle/>
          <a:p>
            <a:pPr marL="0" indent="0" algn="l">
              <a:buNone/>
            </a:pPr>
            <a:r>
              <a:rPr lang="nl-BE" sz="1800" b="0" i="0" u="none" strike="noStrike" baseline="0" dirty="0">
                <a:latin typeface="Calibri" panose="020F0502020204030204" pitchFamily="34" charset="0"/>
                <a:cs typeface="Calibri" panose="020F0502020204030204" pitchFamily="34" charset="0"/>
              </a:rPr>
              <a:t>Ontwikkelingsniveaus zijn nooit lineair</a:t>
            </a:r>
            <a:r>
              <a:rPr lang="nl-BE" sz="1800" dirty="0">
                <a:latin typeface="Calibri" panose="020F0502020204030204" pitchFamily="34" charset="0"/>
                <a:cs typeface="Calibri" panose="020F0502020204030204" pitchFamily="34" charset="0"/>
              </a:rPr>
              <a:t>. Lukt iets niet, wordt een stap terug gezet om op een andere manier/weg iets te bereiken.</a:t>
            </a:r>
            <a:endParaRPr lang="nl-BE" sz="1800" b="0" i="0" u="none" strike="noStrike" baseline="0" dirty="0">
              <a:latin typeface="Calibri" panose="020F0502020204030204" pitchFamily="34" charset="0"/>
              <a:cs typeface="Calibri" panose="020F0502020204030204" pitchFamily="34" charset="0"/>
            </a:endParaRPr>
          </a:p>
        </p:txBody>
      </p:sp>
      <p:sp>
        <p:nvSpPr>
          <p:cNvPr id="9" name="Pijl: rechts 8">
            <a:extLst>
              <a:ext uri="{FF2B5EF4-FFF2-40B4-BE49-F238E27FC236}">
                <a16:creationId xmlns:a16="http://schemas.microsoft.com/office/drawing/2014/main" id="{E9A67673-E7B9-4B8D-9C20-2A831F570BEE}"/>
              </a:ext>
            </a:extLst>
          </p:cNvPr>
          <p:cNvSpPr/>
          <p:nvPr/>
        </p:nvSpPr>
        <p:spPr>
          <a:xfrm>
            <a:off x="5740400" y="3895855"/>
            <a:ext cx="711200" cy="491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9E0D9707-DC37-402F-A320-9EBC84237C17}"/>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53398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1" y="335812"/>
            <a:ext cx="11029616" cy="1188720"/>
          </a:xfrm>
        </p:spPr>
        <p:txBody>
          <a:bodyPr rtlCol="0">
            <a:normAutofit/>
          </a:bodyPr>
          <a:lstStyle/>
          <a:p>
            <a:pPr rtl="0"/>
            <a:r>
              <a:rPr lang="nl-BE" dirty="0"/>
              <a:t>HOE PAKKEN WE DIT AAN?</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2229431"/>
            <a:ext cx="11304237" cy="4777672"/>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Leveren van maatwerk</a:t>
            </a:r>
          </a:p>
          <a:p>
            <a:pPr lvl="1"/>
            <a:r>
              <a:rPr lang="nl-BE" dirty="0">
                <a:latin typeface="Calibri" panose="020F0502020204030204" pitchFamily="34" charset="0"/>
                <a:cs typeface="Calibri" panose="020F0502020204030204" pitchFamily="34" charset="0"/>
              </a:rPr>
              <a:t>Iedereen is anders. Enkel een individuele artistieke ontwikkeling zorgt voor een wereld waarin de kunsten zich vernieuwen.</a:t>
            </a:r>
          </a:p>
          <a:p>
            <a:pPr marL="324000" lvl="1" indent="0">
              <a:buNone/>
            </a:pPr>
            <a:endParaRPr lang="nl-BE" sz="1100" dirty="0">
              <a:latin typeface="Calibri" panose="020F0502020204030204" pitchFamily="34" charset="0"/>
              <a:cs typeface="Calibri" panose="020F0502020204030204" pitchFamily="34" charset="0"/>
            </a:endParaRPr>
          </a:p>
          <a:p>
            <a:pPr algn="l"/>
            <a:r>
              <a:rPr lang="nl-BE" sz="1800" b="1" dirty="0">
                <a:solidFill>
                  <a:schemeClr val="accent2"/>
                </a:solidFill>
                <a:latin typeface="Calibri" panose="020F0502020204030204" pitchFamily="34" charset="0"/>
                <a:cs typeface="Calibri" panose="020F0502020204030204" pitchFamily="34" charset="0"/>
              </a:rPr>
              <a:t>Grenzen verleggen</a:t>
            </a:r>
          </a:p>
          <a:p>
            <a:pPr lvl="1"/>
            <a:r>
              <a:rPr lang="nl-BE" dirty="0">
                <a:latin typeface="Calibri" panose="020F0502020204030204" pitchFamily="34" charset="0"/>
                <a:cs typeface="Calibri" panose="020F0502020204030204" pitchFamily="34" charset="0"/>
              </a:rPr>
              <a:t>Leraars</a:t>
            </a:r>
            <a:r>
              <a:rPr lang="nl-BE" b="1" dirty="0">
                <a:solidFill>
                  <a:schemeClr val="accent2"/>
                </a:solidFill>
                <a:latin typeface="Calibri" panose="020F0502020204030204" pitchFamily="34" charset="0"/>
                <a:cs typeface="Calibri" panose="020F0502020204030204" pitchFamily="34" charset="0"/>
              </a:rPr>
              <a:t> prikkelen </a:t>
            </a:r>
            <a:r>
              <a:rPr lang="nl-BE" dirty="0">
                <a:latin typeface="Calibri" panose="020F0502020204030204" pitchFamily="34" charset="0"/>
                <a:cs typeface="Calibri" panose="020F0502020204030204" pitchFamily="34" charset="0"/>
              </a:rPr>
              <a:t>leerlingen om nieuwsgierig te worden en zich te verdiepen in de rijkdom van de kunstwereld. </a:t>
            </a:r>
          </a:p>
          <a:p>
            <a:pPr lvl="1"/>
            <a:r>
              <a:rPr lang="nl-BE" b="1" dirty="0">
                <a:solidFill>
                  <a:schemeClr val="accent2"/>
                </a:solidFill>
                <a:latin typeface="Calibri" panose="020F0502020204030204" pitchFamily="34" charset="0"/>
                <a:cs typeface="Calibri" panose="020F0502020204030204" pitchFamily="34" charset="0"/>
              </a:rPr>
              <a:t>Onderwijzen = Tonen</a:t>
            </a:r>
            <a:r>
              <a:rPr lang="nl-BE" dirty="0">
                <a:latin typeface="Calibri" panose="020F0502020204030204" pitchFamily="34" charset="0"/>
                <a:cs typeface="Calibri" panose="020F0502020204030204" pitchFamily="34" charset="0"/>
              </a:rPr>
              <a:t>. Een leraar wijst de leerling op iets in de (kunst)wereld wat goed, belangrijk of betekenisvol zou kunnen zijn als de leerling er aandacht aan besteedt.</a:t>
            </a:r>
          </a:p>
          <a:p>
            <a:pPr lvl="1"/>
            <a:r>
              <a:rPr lang="nl-BE" b="1" dirty="0">
                <a:solidFill>
                  <a:schemeClr val="accent2"/>
                </a:solidFill>
                <a:latin typeface="Calibri" panose="020F0502020204030204" pitchFamily="34" charset="0"/>
                <a:cs typeface="Calibri" panose="020F0502020204030204" pitchFamily="34" charset="0"/>
              </a:rPr>
              <a:t>Succes</a:t>
            </a:r>
            <a:r>
              <a:rPr lang="nl-BE" dirty="0">
                <a:latin typeface="Calibri" panose="020F0502020204030204" pitchFamily="34" charset="0"/>
                <a:cs typeface="Calibri" panose="020F0502020204030204" pitchFamily="34" charset="0"/>
              </a:rPr>
              <a:t> = combinatie van uitdagende én realistische verwachtingen. </a:t>
            </a:r>
          </a:p>
          <a:p>
            <a:pPr lvl="1"/>
            <a:r>
              <a:rPr lang="nl-BE" b="1" dirty="0">
                <a:solidFill>
                  <a:schemeClr val="accent2"/>
                </a:solidFill>
                <a:latin typeface="Calibri" panose="020F0502020204030204" pitchFamily="34" charset="0"/>
                <a:cs typeface="Calibri" panose="020F0502020204030204" pitchFamily="34" charset="0"/>
              </a:rPr>
              <a:t>Zone van naaste ontwikkeling </a:t>
            </a:r>
            <a:r>
              <a:rPr lang="nl-BE" dirty="0">
                <a:latin typeface="Calibri" panose="020F0502020204030204" pitchFamily="34" charset="0"/>
                <a:cs typeface="Calibri" panose="020F0502020204030204" pitchFamily="34" charset="0"/>
              </a:rPr>
              <a:t>= het snijpunt tussen kunnen en niet kunnen. Noch te makkelijke oefeningen, noch te hoog gegrepen opdrachten hebben een leereffect. Leraars geven leerlingen de noodzakelijke ondersteuning, maar zijn er ook op gericht om die ondersteuning zo snel mogelijk los te laten.</a:t>
            </a:r>
          </a:p>
          <a:p>
            <a:pPr lvl="1"/>
            <a:r>
              <a:rPr lang="nl-BE" dirty="0">
                <a:solidFill>
                  <a:schemeClr val="tx1"/>
                </a:solidFill>
                <a:latin typeface="Calibri" panose="020F0502020204030204" pitchFamily="34" charset="0"/>
                <a:cs typeface="Calibri" panose="020F0502020204030204" pitchFamily="34" charset="0"/>
              </a:rPr>
              <a:t>Een</a:t>
            </a:r>
            <a:r>
              <a:rPr lang="nl-BE" b="1" dirty="0">
                <a:solidFill>
                  <a:schemeClr val="accent2"/>
                </a:solidFill>
                <a:latin typeface="Calibri" panose="020F0502020204030204" pitchFamily="34" charset="0"/>
                <a:cs typeface="Calibri" panose="020F0502020204030204" pitchFamily="34" charset="0"/>
              </a:rPr>
              <a:t> ontwikkelingsgerichte aanpak </a:t>
            </a:r>
            <a:r>
              <a:rPr lang="nl-BE" dirty="0">
                <a:latin typeface="Calibri" panose="020F0502020204030204" pitchFamily="34" charset="0"/>
                <a:cs typeface="Calibri" panose="020F0502020204030204" pitchFamily="34" charset="0"/>
              </a:rPr>
              <a:t>= </a:t>
            </a:r>
            <a:r>
              <a:rPr lang="nl-BE" b="1" dirty="0">
                <a:solidFill>
                  <a:schemeClr val="accent2"/>
                </a:solidFill>
                <a:latin typeface="Calibri" panose="020F0502020204030204" pitchFamily="34" charset="0"/>
                <a:cs typeface="Calibri" panose="020F0502020204030204" pitchFamily="34" charset="0"/>
              </a:rPr>
              <a:t>Eindniveau vooraf niet bepaald</a:t>
            </a:r>
            <a:r>
              <a:rPr lang="nl-BE" dirty="0">
                <a:latin typeface="Calibri" panose="020F0502020204030204" pitchFamily="34" charset="0"/>
                <a:cs typeface="Calibri" panose="020F0502020204030204" pitchFamily="34" charset="0"/>
              </a:rPr>
              <a:t>. </a:t>
            </a:r>
          </a:p>
          <a:p>
            <a:pPr lvl="1"/>
            <a:r>
              <a:rPr lang="nl-BE" b="1" dirty="0">
                <a:solidFill>
                  <a:schemeClr val="accent2"/>
                </a:solidFill>
                <a:latin typeface="Calibri" panose="020F0502020204030204" pitchFamily="34" charset="0"/>
                <a:cs typeface="Calibri" panose="020F0502020204030204" pitchFamily="34" charset="0"/>
              </a:rPr>
              <a:t>Motivatie (ABC)</a:t>
            </a:r>
          </a:p>
          <a:p>
            <a:pPr lvl="2"/>
            <a:r>
              <a:rPr lang="nl-BE" sz="1100" b="1" dirty="0">
                <a:solidFill>
                  <a:schemeClr val="accent2"/>
                </a:solidFill>
                <a:latin typeface="Calibri" panose="020F0502020204030204" pitchFamily="34" charset="0"/>
                <a:cs typeface="Calibri" panose="020F0502020204030204" pitchFamily="34" charset="0"/>
              </a:rPr>
              <a:t>A</a:t>
            </a:r>
            <a:r>
              <a:rPr lang="nl-BE" sz="1100" dirty="0">
                <a:latin typeface="Calibri" panose="020F0502020204030204" pitchFamily="34" charset="0"/>
                <a:cs typeface="Calibri" panose="020F0502020204030204" pitchFamily="34" charset="0"/>
              </a:rPr>
              <a:t>utonomie: ruimte krijgen om zelf initiatief te nemen, invloed hebben (op het klas- en lesgebeuren);</a:t>
            </a:r>
          </a:p>
          <a:p>
            <a:pPr lvl="2"/>
            <a:r>
              <a:rPr lang="nl-BE" sz="1100" b="1" dirty="0">
                <a:solidFill>
                  <a:schemeClr val="accent2"/>
                </a:solidFill>
                <a:latin typeface="Calibri" panose="020F0502020204030204" pitchFamily="34" charset="0"/>
                <a:cs typeface="Calibri" panose="020F0502020204030204" pitchFamily="34" charset="0"/>
              </a:rPr>
              <a:t>B</a:t>
            </a:r>
            <a:r>
              <a:rPr lang="nl-BE" sz="1100" dirty="0">
                <a:latin typeface="Calibri" panose="020F0502020204030204" pitchFamily="34" charset="0"/>
                <a:cs typeface="Calibri" panose="020F0502020204030204" pitchFamily="34" charset="0"/>
              </a:rPr>
              <a:t>etrokkenheid: zich verbonden voelen met wat er in de les gebeurt;</a:t>
            </a:r>
          </a:p>
          <a:p>
            <a:pPr lvl="2"/>
            <a:r>
              <a:rPr lang="nl-BE" sz="1100" b="1" dirty="0">
                <a:solidFill>
                  <a:schemeClr val="accent2"/>
                </a:solidFill>
                <a:latin typeface="Calibri" panose="020F0502020204030204" pitchFamily="34" charset="0"/>
                <a:cs typeface="Calibri" panose="020F0502020204030204" pitchFamily="34" charset="0"/>
              </a:rPr>
              <a:t>C</a:t>
            </a:r>
            <a:r>
              <a:rPr lang="nl-BE" sz="1100" dirty="0">
                <a:latin typeface="Calibri" panose="020F0502020204030204" pitchFamily="34" charset="0"/>
                <a:cs typeface="Calibri" panose="020F0502020204030204" pitchFamily="34" charset="0"/>
              </a:rPr>
              <a:t>ompetentie: doeltreffend kunnen handelen en het gevoel hebben bekwaam te zijn. </a:t>
            </a:r>
          </a:p>
          <a:p>
            <a:pPr algn="l"/>
            <a:endParaRPr lang="nl-BE" sz="1400" dirty="0">
              <a:latin typeface="Calibri" panose="020F0502020204030204" pitchFamily="34" charset="0"/>
              <a:cs typeface="Calibri" panose="020F0502020204030204" pitchFamily="34" charset="0"/>
            </a:endParaRPr>
          </a:p>
          <a:p>
            <a:pPr algn="l"/>
            <a:endParaRPr lang="nl-BE" sz="1400" b="0" i="0" u="none" strike="noStrike" baseline="0" dirty="0">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137F6D2A-12E3-4C93-9A78-DF2BE756D265}"/>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72381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61443" y="200400"/>
            <a:ext cx="11029616" cy="1188720"/>
          </a:xfrm>
        </p:spPr>
        <p:txBody>
          <a:bodyPr rtlCol="0">
            <a:normAutofit/>
          </a:bodyPr>
          <a:lstStyle/>
          <a:p>
            <a:pPr rtl="0"/>
            <a:r>
              <a:rPr lang="nl-BE" dirty="0"/>
              <a:t>HOE PAKKEN WE DIT AAN?</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1494832"/>
            <a:ext cx="11578785" cy="5512272"/>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Artistiek meesterschap</a:t>
            </a:r>
          </a:p>
          <a:p>
            <a:pPr lvl="1"/>
            <a:r>
              <a:rPr lang="nl-BE" dirty="0">
                <a:latin typeface="Calibri" panose="020F0502020204030204" pitchFamily="34" charset="0"/>
                <a:cs typeface="Calibri" panose="020F0502020204030204" pitchFamily="34" charset="0"/>
              </a:rPr>
              <a:t>Lesgevers in het DKO zijn </a:t>
            </a:r>
            <a:r>
              <a:rPr lang="nl-BE" b="1" dirty="0">
                <a:solidFill>
                  <a:schemeClr val="accent2"/>
                </a:solidFill>
                <a:latin typeface="Calibri" panose="020F0502020204030204" pitchFamily="34" charset="0"/>
                <a:cs typeface="Calibri" panose="020F0502020204030204" pitchFamily="34" charset="0"/>
              </a:rPr>
              <a:t>kunstenaars</a:t>
            </a:r>
            <a:r>
              <a:rPr lang="nl-BE" dirty="0">
                <a:latin typeface="Calibri" panose="020F0502020204030204" pitchFamily="34" charset="0"/>
                <a:cs typeface="Calibri" panose="020F0502020204030204" pitchFamily="34" charset="0"/>
              </a:rPr>
              <a:t>. </a:t>
            </a:r>
          </a:p>
          <a:p>
            <a:pPr lvl="1"/>
            <a:r>
              <a:rPr lang="nl-BE" sz="1400" dirty="0">
                <a:latin typeface="Calibri" panose="020F0502020204030204" pitchFamily="34" charset="0"/>
                <a:cs typeface="Calibri" panose="020F0502020204030204" pitchFamily="34" charset="0"/>
              </a:rPr>
              <a:t>Kunstenaars </a:t>
            </a:r>
            <a:r>
              <a:rPr lang="nl-BE" sz="1400" b="1" dirty="0">
                <a:solidFill>
                  <a:schemeClr val="accent2"/>
                </a:solidFill>
                <a:latin typeface="Calibri" panose="020F0502020204030204" pitchFamily="34" charset="0"/>
                <a:cs typeface="Calibri" panose="020F0502020204030204" pitchFamily="34" charset="0"/>
              </a:rPr>
              <a:t>verbeelden</a:t>
            </a:r>
            <a:r>
              <a:rPr lang="nl-BE" sz="1400" dirty="0">
                <a:latin typeface="Calibri" panose="020F0502020204030204" pitchFamily="34" charset="0"/>
                <a:cs typeface="Calibri" panose="020F0502020204030204" pitchFamily="34" charset="0"/>
              </a:rPr>
              <a:t> hun kijk op de wereld via onderzoek, vakmanschap, in dialoog gaan en hun (ver)</a:t>
            </a:r>
            <a:r>
              <a:rPr lang="nl-BE" sz="1400" dirty="0" err="1">
                <a:latin typeface="Calibri" panose="020F0502020204030204" pitchFamily="34" charset="0"/>
                <a:cs typeface="Calibri" panose="020F0502020204030204" pitchFamily="34" charset="0"/>
              </a:rPr>
              <a:t>beelding</a:t>
            </a:r>
            <a:r>
              <a:rPr lang="nl-BE" sz="1400" dirty="0">
                <a:latin typeface="Calibri" panose="020F0502020204030204" pitchFamily="34" charset="0"/>
                <a:cs typeface="Calibri" panose="020F0502020204030204" pitchFamily="34" charset="0"/>
              </a:rPr>
              <a:t> tonen = het </a:t>
            </a:r>
            <a:r>
              <a:rPr lang="nl-BE" sz="1400" b="1" dirty="0">
                <a:solidFill>
                  <a:schemeClr val="accent2"/>
                </a:solidFill>
                <a:latin typeface="Calibri" panose="020F0502020204030204" pitchFamily="34" charset="0"/>
                <a:cs typeface="Calibri" panose="020F0502020204030204" pitchFamily="34" charset="0"/>
              </a:rPr>
              <a:t>creatieproces</a:t>
            </a:r>
            <a:r>
              <a:rPr lang="nl-BE" sz="1400" dirty="0">
                <a:latin typeface="Calibri" panose="020F0502020204030204" pitchFamily="34" charset="0"/>
                <a:cs typeface="Calibri" panose="020F0502020204030204" pitchFamily="34" charset="0"/>
              </a:rPr>
              <a:t>. </a:t>
            </a:r>
          </a:p>
          <a:p>
            <a:pPr lvl="1"/>
            <a:r>
              <a:rPr lang="nl-BE" sz="1400" dirty="0">
                <a:latin typeface="Calibri" panose="020F0502020204030204" pitchFamily="34" charset="0"/>
                <a:cs typeface="Calibri" panose="020F0502020204030204" pitchFamily="34" charset="0"/>
              </a:rPr>
              <a:t>Iedere kunstenaar vult dit artistiek proces op </a:t>
            </a:r>
            <a:r>
              <a:rPr lang="nl-BE" sz="1400" b="1" dirty="0">
                <a:solidFill>
                  <a:schemeClr val="accent2"/>
                </a:solidFill>
                <a:latin typeface="Calibri" panose="020F0502020204030204" pitchFamily="34" charset="0"/>
                <a:cs typeface="Calibri" panose="020F0502020204030204" pitchFamily="34" charset="0"/>
              </a:rPr>
              <a:t>een eigen(zinnige) manier in</a:t>
            </a:r>
            <a:r>
              <a:rPr lang="nl-BE" sz="1400" dirty="0">
                <a:latin typeface="Calibri" panose="020F0502020204030204" pitchFamily="34" charset="0"/>
                <a:cs typeface="Calibri" panose="020F0502020204030204" pitchFamily="34" charset="0"/>
              </a:rPr>
              <a:t> en beleeft het ook anders. </a:t>
            </a:r>
          </a:p>
          <a:p>
            <a:pPr lvl="1"/>
            <a:r>
              <a:rPr lang="nl-BE" sz="1400" dirty="0">
                <a:latin typeface="Calibri" panose="020F0502020204030204" pitchFamily="34" charset="0"/>
                <a:cs typeface="Calibri" panose="020F0502020204030204" pitchFamily="34" charset="0"/>
              </a:rPr>
              <a:t>Lesgevers in het DKO hebben dit proces zelf vele malen doorlopen en </a:t>
            </a:r>
            <a:r>
              <a:rPr lang="nl-BE" sz="1400" b="1" dirty="0">
                <a:solidFill>
                  <a:schemeClr val="accent2"/>
                </a:solidFill>
                <a:latin typeface="Calibri" panose="020F0502020204030204" pitchFamily="34" charset="0"/>
                <a:cs typeface="Calibri" panose="020F0502020204030204" pitchFamily="34" charset="0"/>
              </a:rPr>
              <a:t>geven die ervaring door </a:t>
            </a:r>
            <a:r>
              <a:rPr lang="nl-BE" sz="1400" dirty="0">
                <a:latin typeface="Calibri" panose="020F0502020204030204" pitchFamily="34" charset="0"/>
                <a:cs typeface="Calibri" panose="020F0502020204030204" pitchFamily="34" charset="0"/>
              </a:rPr>
              <a:t>aan nieuwe artistieke meesters.</a:t>
            </a:r>
          </a:p>
          <a:p>
            <a:r>
              <a:rPr lang="nl-BE" sz="1400" b="0" i="0" u="none" strike="noStrike" baseline="0" dirty="0">
                <a:latin typeface="Calibri" panose="020F0502020204030204" pitchFamily="34" charset="0"/>
                <a:cs typeface="Calibri" panose="020F0502020204030204" pitchFamily="34" charset="0"/>
              </a:rPr>
              <a:t> </a:t>
            </a:r>
            <a:r>
              <a:rPr lang="nl-BE" sz="1800" b="1" dirty="0">
                <a:solidFill>
                  <a:schemeClr val="accent2"/>
                </a:solidFill>
                <a:latin typeface="Calibri" panose="020F0502020204030204" pitchFamily="34" charset="0"/>
                <a:cs typeface="Calibri" panose="020F0502020204030204" pitchFamily="34" charset="0"/>
              </a:rPr>
              <a:t>Didactisch meesterschap</a:t>
            </a:r>
          </a:p>
          <a:p>
            <a:pPr lvl="1"/>
            <a:r>
              <a:rPr lang="nl-BE" dirty="0">
                <a:solidFill>
                  <a:schemeClr val="tx1"/>
                </a:solidFill>
                <a:latin typeface="Calibri" panose="020F0502020204030204" pitchFamily="34" charset="0"/>
                <a:cs typeface="Calibri" panose="020F0502020204030204" pitchFamily="34" charset="0"/>
              </a:rPr>
              <a:t>Lesgevers zijn in het DKO </a:t>
            </a:r>
            <a:r>
              <a:rPr lang="nl-BE" b="1" dirty="0">
                <a:solidFill>
                  <a:schemeClr val="accent2"/>
                </a:solidFill>
                <a:latin typeface="Calibri" panose="020F0502020204030204" pitchFamily="34" charset="0"/>
                <a:cs typeface="Calibri" panose="020F0502020204030204" pitchFamily="34" charset="0"/>
              </a:rPr>
              <a:t>kunstenaar én leraars</a:t>
            </a:r>
            <a:r>
              <a:rPr lang="nl-BE" dirty="0">
                <a:solidFill>
                  <a:schemeClr val="tx1"/>
                </a:solidFill>
                <a:latin typeface="Calibri" panose="020F0502020204030204" pitchFamily="34" charset="0"/>
                <a:cs typeface="Calibri" panose="020F0502020204030204" pitchFamily="34" charset="0"/>
              </a:rPr>
              <a:t>. </a:t>
            </a:r>
          </a:p>
          <a:p>
            <a:pPr lvl="1"/>
            <a:r>
              <a:rPr lang="nl-BE" dirty="0">
                <a:solidFill>
                  <a:schemeClr val="tx1"/>
                </a:solidFill>
                <a:latin typeface="Calibri" panose="020F0502020204030204" pitchFamily="34" charset="0"/>
                <a:cs typeface="Calibri" panose="020F0502020204030204" pitchFamily="34" charset="0"/>
              </a:rPr>
              <a:t>Ze werken </a:t>
            </a:r>
            <a:r>
              <a:rPr lang="nl-BE" b="1" dirty="0">
                <a:solidFill>
                  <a:schemeClr val="accent2"/>
                </a:solidFill>
                <a:latin typeface="Calibri" panose="020F0502020204030204" pitchFamily="34" charset="0"/>
                <a:cs typeface="Calibri" panose="020F0502020204030204" pitchFamily="34" charset="0"/>
              </a:rPr>
              <a:t>doelgericht</a:t>
            </a:r>
            <a:r>
              <a:rPr lang="nl-BE" dirty="0">
                <a:solidFill>
                  <a:schemeClr val="tx1"/>
                </a:solidFill>
                <a:latin typeface="Calibri" panose="020F0502020204030204" pitchFamily="34" charset="0"/>
                <a:cs typeface="Calibri" panose="020F0502020204030204" pitchFamily="34" charset="0"/>
              </a:rPr>
              <a:t> aan een </a:t>
            </a:r>
            <a:r>
              <a:rPr lang="nl-BE" b="1" dirty="0">
                <a:solidFill>
                  <a:schemeClr val="accent2"/>
                </a:solidFill>
                <a:latin typeface="Calibri" panose="020F0502020204030204" pitchFamily="34" charset="0"/>
                <a:cs typeface="Calibri" panose="020F0502020204030204" pitchFamily="34" charset="0"/>
              </a:rPr>
              <a:t>brede artistieke ontwikkeling </a:t>
            </a:r>
            <a:r>
              <a:rPr lang="nl-BE" dirty="0">
                <a:solidFill>
                  <a:schemeClr val="tx1"/>
                </a:solidFill>
                <a:latin typeface="Calibri" panose="020F0502020204030204" pitchFamily="34" charset="0"/>
                <a:cs typeface="Calibri" panose="020F0502020204030204" pitchFamily="34" charset="0"/>
              </a:rPr>
              <a:t>van hun leerlingen:</a:t>
            </a:r>
          </a:p>
          <a:p>
            <a:pPr lvl="2"/>
            <a:r>
              <a:rPr lang="nl-BE" dirty="0">
                <a:solidFill>
                  <a:schemeClr val="tx1"/>
                </a:solidFill>
                <a:latin typeface="Calibri" panose="020F0502020204030204" pitchFamily="34" charset="0"/>
                <a:cs typeface="Calibri" panose="020F0502020204030204" pitchFamily="34" charset="0"/>
              </a:rPr>
              <a:t>werken </a:t>
            </a:r>
            <a:r>
              <a:rPr lang="nl-BE" b="1" dirty="0">
                <a:solidFill>
                  <a:schemeClr val="accent2"/>
                </a:solidFill>
                <a:latin typeface="Calibri" panose="020F0502020204030204" pitchFamily="34" charset="0"/>
                <a:cs typeface="Calibri" panose="020F0502020204030204" pitchFamily="34" charset="0"/>
              </a:rPr>
              <a:t>competentiegericht</a:t>
            </a:r>
            <a:r>
              <a:rPr lang="nl-BE" dirty="0">
                <a:solidFill>
                  <a:schemeClr val="tx1"/>
                </a:solidFill>
                <a:latin typeface="Calibri" panose="020F0502020204030204" pitchFamily="34" charset="0"/>
                <a:cs typeface="Calibri" panose="020F0502020204030204" pitchFamily="34" charset="0"/>
              </a:rPr>
              <a:t>: zetten in op groeiende zelfstandigheid, complexiteit, kwaliteit en eigenheid.</a:t>
            </a:r>
          </a:p>
          <a:p>
            <a:pPr lvl="2"/>
            <a:r>
              <a:rPr lang="nl-BE" dirty="0">
                <a:solidFill>
                  <a:schemeClr val="tx1"/>
                </a:solidFill>
                <a:latin typeface="Calibri" panose="020F0502020204030204" pitchFamily="34" charset="0"/>
                <a:cs typeface="Calibri" panose="020F0502020204030204" pitchFamily="34" charset="0"/>
              </a:rPr>
              <a:t>putten uit een rijk </a:t>
            </a:r>
            <a:r>
              <a:rPr lang="nl-BE" b="1" dirty="0">
                <a:solidFill>
                  <a:schemeClr val="accent2"/>
                </a:solidFill>
                <a:latin typeface="Calibri" panose="020F0502020204030204" pitchFamily="34" charset="0"/>
                <a:cs typeface="Calibri" panose="020F0502020204030204" pitchFamily="34" charset="0"/>
              </a:rPr>
              <a:t>didactisch</a:t>
            </a:r>
            <a:r>
              <a:rPr lang="nl-BE" dirty="0">
                <a:solidFill>
                  <a:schemeClr val="tx1"/>
                </a:solidFill>
                <a:latin typeface="Calibri" panose="020F0502020204030204" pitchFamily="34" charset="0"/>
                <a:cs typeface="Calibri" panose="020F0502020204030204" pitchFamily="34" charset="0"/>
              </a:rPr>
              <a:t> repertoire aan </a:t>
            </a:r>
            <a:r>
              <a:rPr lang="nl-BE" b="1" dirty="0">
                <a:solidFill>
                  <a:schemeClr val="accent2"/>
                </a:solidFill>
                <a:latin typeface="Calibri" panose="020F0502020204030204" pitchFamily="34" charset="0"/>
                <a:cs typeface="Calibri" panose="020F0502020204030204" pitchFamily="34" charset="0"/>
              </a:rPr>
              <a:t>werkvormen</a:t>
            </a:r>
            <a:r>
              <a:rPr lang="nl-BE" dirty="0">
                <a:solidFill>
                  <a:schemeClr val="tx1"/>
                </a:solidFill>
                <a:latin typeface="Calibri" panose="020F0502020204030204" pitchFamily="34" charset="0"/>
                <a:cs typeface="Calibri" panose="020F0502020204030204" pitchFamily="34" charset="0"/>
              </a:rPr>
              <a:t> en </a:t>
            </a:r>
            <a:r>
              <a:rPr lang="nl-BE" b="1" dirty="0">
                <a:solidFill>
                  <a:schemeClr val="accent2"/>
                </a:solidFill>
                <a:latin typeface="Calibri" panose="020F0502020204030204" pitchFamily="34" charset="0"/>
                <a:cs typeface="Calibri" panose="020F0502020204030204" pitchFamily="34" charset="0"/>
              </a:rPr>
              <a:t>begeleidingsstijlen</a:t>
            </a:r>
            <a:r>
              <a:rPr lang="nl-BE" dirty="0">
                <a:solidFill>
                  <a:schemeClr val="tx1"/>
                </a:solidFill>
                <a:latin typeface="Calibri" panose="020F0502020204030204" pitchFamily="34" charset="0"/>
                <a:cs typeface="Calibri" panose="020F0502020204030204" pitchFamily="34" charset="0"/>
              </a:rPr>
              <a:t>.</a:t>
            </a:r>
          </a:p>
          <a:p>
            <a:pPr lvl="2"/>
            <a:r>
              <a:rPr lang="nl-BE" dirty="0">
                <a:solidFill>
                  <a:schemeClr val="tx1"/>
                </a:solidFill>
                <a:latin typeface="Calibri" panose="020F0502020204030204" pitchFamily="34" charset="0"/>
                <a:cs typeface="Calibri" panose="020F0502020204030204" pitchFamily="34" charset="0"/>
              </a:rPr>
              <a:t>maken voortdurend </a:t>
            </a:r>
            <a:r>
              <a:rPr lang="nl-BE" b="1" dirty="0">
                <a:solidFill>
                  <a:schemeClr val="accent2"/>
                </a:solidFill>
                <a:latin typeface="Calibri" panose="020F0502020204030204" pitchFamily="34" charset="0"/>
                <a:cs typeface="Calibri" panose="020F0502020204030204" pitchFamily="34" charset="0"/>
              </a:rPr>
              <a:t>afwegingen</a:t>
            </a:r>
            <a:r>
              <a:rPr lang="nl-BE" dirty="0">
                <a:solidFill>
                  <a:schemeClr val="tx1"/>
                </a:solidFill>
                <a:latin typeface="Calibri" panose="020F0502020204030204" pitchFamily="34" charset="0"/>
                <a:cs typeface="Calibri" panose="020F0502020204030204" pitchFamily="34" charset="0"/>
              </a:rPr>
              <a:t> en </a:t>
            </a:r>
            <a:r>
              <a:rPr lang="nl-BE" b="1" dirty="0">
                <a:solidFill>
                  <a:schemeClr val="accent2"/>
                </a:solidFill>
                <a:latin typeface="Calibri" panose="020F0502020204030204" pitchFamily="34" charset="0"/>
                <a:cs typeface="Calibri" panose="020F0502020204030204" pitchFamily="34" charset="0"/>
              </a:rPr>
              <a:t>keuzes</a:t>
            </a:r>
            <a:r>
              <a:rPr lang="nl-BE" dirty="0">
                <a:solidFill>
                  <a:schemeClr val="tx1"/>
                </a:solidFill>
                <a:latin typeface="Calibri" panose="020F0502020204030204" pitchFamily="34" charset="0"/>
                <a:cs typeface="Calibri" panose="020F0502020204030204" pitchFamily="34" charset="0"/>
              </a:rPr>
              <a:t>.</a:t>
            </a:r>
          </a:p>
          <a:p>
            <a:pPr lvl="2"/>
            <a:r>
              <a:rPr lang="nl-BE" dirty="0">
                <a:solidFill>
                  <a:schemeClr val="tx1"/>
                </a:solidFill>
                <a:latin typeface="Calibri" panose="020F0502020204030204" pitchFamily="34" charset="0"/>
                <a:cs typeface="Calibri" panose="020F0502020204030204" pitchFamily="34" charset="0"/>
              </a:rPr>
              <a:t>ontwikkelen gaandeweg een gevoeligheid voor </a:t>
            </a:r>
            <a:r>
              <a:rPr lang="nl-BE" b="1" dirty="0">
                <a:solidFill>
                  <a:schemeClr val="accent2"/>
                </a:solidFill>
                <a:latin typeface="Calibri" panose="020F0502020204030204" pitchFamily="34" charset="0"/>
                <a:cs typeface="Calibri" panose="020F0502020204030204" pitchFamily="34" charset="0"/>
              </a:rPr>
              <a:t>wat werkt of niet werkt</a:t>
            </a:r>
            <a:r>
              <a:rPr lang="nl-BE" dirty="0">
                <a:solidFill>
                  <a:schemeClr val="tx1"/>
                </a:solidFill>
                <a:latin typeface="Calibri" panose="020F0502020204030204" pitchFamily="34" charset="0"/>
                <a:cs typeface="Calibri" panose="020F0502020204030204" pitchFamily="34" charset="0"/>
              </a:rPr>
              <a:t>.</a:t>
            </a:r>
          </a:p>
          <a:p>
            <a:pPr lvl="2"/>
            <a:r>
              <a:rPr lang="nl-BE" dirty="0">
                <a:solidFill>
                  <a:schemeClr val="tx1"/>
                </a:solidFill>
                <a:latin typeface="Calibri" panose="020F0502020204030204" pitchFamily="34" charset="0"/>
                <a:cs typeface="Calibri" panose="020F0502020204030204" pitchFamily="34" charset="0"/>
              </a:rPr>
              <a:t>willen zich </a:t>
            </a:r>
            <a:r>
              <a:rPr lang="nl-BE" b="1" dirty="0">
                <a:solidFill>
                  <a:schemeClr val="accent2"/>
                </a:solidFill>
                <a:latin typeface="Calibri" panose="020F0502020204030204" pitchFamily="34" charset="0"/>
                <a:cs typeface="Calibri" panose="020F0502020204030204" pitchFamily="34" charset="0"/>
              </a:rPr>
              <a:t>vanuit</a:t>
            </a:r>
            <a:r>
              <a:rPr lang="nl-BE" dirty="0">
                <a:solidFill>
                  <a:schemeClr val="tx1"/>
                </a:solidFill>
                <a:latin typeface="Calibri" panose="020F0502020204030204" pitchFamily="34" charset="0"/>
                <a:cs typeface="Calibri" panose="020F0502020204030204" pitchFamily="34" charset="0"/>
              </a:rPr>
              <a:t> een </a:t>
            </a:r>
            <a:r>
              <a:rPr lang="nl-BE" b="1" dirty="0">
                <a:solidFill>
                  <a:schemeClr val="accent2"/>
                </a:solidFill>
                <a:latin typeface="Calibri" panose="020F0502020204030204" pitchFamily="34" charset="0"/>
                <a:cs typeface="Calibri" panose="020F0502020204030204" pitchFamily="34" charset="0"/>
              </a:rPr>
              <a:t>onderzoekende houding </a:t>
            </a:r>
            <a:r>
              <a:rPr lang="nl-BE" dirty="0">
                <a:solidFill>
                  <a:schemeClr val="tx1"/>
                </a:solidFill>
                <a:latin typeface="Calibri" panose="020F0502020204030204" pitchFamily="34" charset="0"/>
                <a:cs typeface="Calibri" panose="020F0502020204030204" pitchFamily="34" charset="0"/>
              </a:rPr>
              <a:t>verder </a:t>
            </a:r>
            <a:r>
              <a:rPr lang="nl-BE" b="1" dirty="0">
                <a:solidFill>
                  <a:schemeClr val="accent2"/>
                </a:solidFill>
                <a:latin typeface="Calibri" panose="020F0502020204030204" pitchFamily="34" charset="0"/>
                <a:cs typeface="Calibri" panose="020F0502020204030204" pitchFamily="34" charset="0"/>
              </a:rPr>
              <a:t>bekwamen</a:t>
            </a:r>
            <a:r>
              <a:rPr lang="nl-BE" dirty="0">
                <a:solidFill>
                  <a:schemeClr val="tx1"/>
                </a:solidFill>
                <a:latin typeface="Calibri" panose="020F0502020204030204" pitchFamily="34" charset="0"/>
                <a:cs typeface="Calibri" panose="020F0502020204030204" pitchFamily="34" charset="0"/>
              </a:rPr>
              <a:t>.</a:t>
            </a:r>
          </a:p>
          <a:p>
            <a:pPr lvl="2"/>
            <a:r>
              <a:rPr lang="nl-BE" dirty="0">
                <a:solidFill>
                  <a:schemeClr val="tx1"/>
                </a:solidFill>
                <a:latin typeface="Calibri" panose="020F0502020204030204" pitchFamily="34" charset="0"/>
                <a:cs typeface="Calibri" panose="020F0502020204030204" pitchFamily="34" charset="0"/>
              </a:rPr>
              <a:t>staan in hun opdracht niet alleen en </a:t>
            </a:r>
            <a:r>
              <a:rPr lang="nl-BE" b="1" dirty="0">
                <a:solidFill>
                  <a:schemeClr val="accent2"/>
                </a:solidFill>
                <a:latin typeface="Calibri" panose="020F0502020204030204" pitchFamily="34" charset="0"/>
                <a:cs typeface="Calibri" panose="020F0502020204030204" pitchFamily="34" charset="0"/>
              </a:rPr>
              <a:t>maken deel uit van een team </a:t>
            </a:r>
            <a:r>
              <a:rPr lang="nl-BE" dirty="0">
                <a:solidFill>
                  <a:schemeClr val="tx1"/>
                </a:solidFill>
                <a:latin typeface="Calibri" panose="020F0502020204030204" pitchFamily="34" charset="0"/>
                <a:cs typeface="Calibri" panose="020F0502020204030204" pitchFamily="34" charset="0"/>
              </a:rPr>
              <a:t>en </a:t>
            </a:r>
            <a:r>
              <a:rPr lang="nl-BE" b="1" dirty="0">
                <a:solidFill>
                  <a:schemeClr val="accent2"/>
                </a:solidFill>
                <a:latin typeface="Calibri" panose="020F0502020204030204" pitchFamily="34" charset="0"/>
                <a:cs typeface="Calibri" panose="020F0502020204030204" pitchFamily="34" charset="0"/>
              </a:rPr>
              <a:t>grijpen kansen om van anderen te leren</a:t>
            </a:r>
            <a:r>
              <a:rPr lang="nl-BE" dirty="0">
                <a:solidFill>
                  <a:schemeClr val="tx1"/>
                </a:solidFill>
                <a:latin typeface="Calibri" panose="020F0502020204030204" pitchFamily="34" charset="0"/>
                <a:cs typeface="Calibri" panose="020F0502020204030204" pitchFamily="34" charset="0"/>
              </a:rPr>
              <a:t>.</a:t>
            </a:r>
          </a:p>
          <a:p>
            <a:pPr lvl="1"/>
            <a:r>
              <a:rPr lang="nl-BE" dirty="0">
                <a:solidFill>
                  <a:schemeClr val="tx1"/>
                </a:solidFill>
                <a:latin typeface="Calibri" panose="020F0502020204030204" pitchFamily="34" charset="0"/>
                <a:cs typeface="Calibri" panose="020F0502020204030204" pitchFamily="34" charset="0"/>
              </a:rPr>
              <a:t>Kunstig competent daagt de </a:t>
            </a:r>
            <a:r>
              <a:rPr lang="nl-BE" dirty="0" err="1">
                <a:solidFill>
                  <a:schemeClr val="tx1"/>
                </a:solidFill>
                <a:latin typeface="Calibri" panose="020F0502020204030204" pitchFamily="34" charset="0"/>
                <a:cs typeface="Calibri" panose="020F0502020204030204" pitchFamily="34" charset="0"/>
              </a:rPr>
              <a:t>vakteams</a:t>
            </a:r>
            <a:r>
              <a:rPr lang="nl-BE" dirty="0">
                <a:solidFill>
                  <a:schemeClr val="tx1"/>
                </a:solidFill>
                <a:latin typeface="Calibri" panose="020F0502020204030204" pitchFamily="34" charset="0"/>
                <a:cs typeface="Calibri" panose="020F0502020204030204" pitchFamily="34" charset="0"/>
              </a:rPr>
              <a:t> uit om didactische info te verzamelen en te documenteren vanuit een groot vertrouwen van het kennen en kunnen van de leerkracht.</a:t>
            </a:r>
          </a:p>
          <a:p>
            <a:pPr algn="l"/>
            <a:endParaRPr lang="nl-BE" sz="1400" b="0" i="0" u="none" strike="noStrike" baseline="0" dirty="0">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C7E10714-24A4-4D5B-85A7-4D9A1D78971A}"/>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08916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200400"/>
            <a:ext cx="11047177" cy="1188720"/>
          </a:xfrm>
        </p:spPr>
        <p:txBody>
          <a:bodyPr rtlCol="0">
            <a:normAutofit/>
          </a:bodyPr>
          <a:lstStyle/>
          <a:p>
            <a:pPr rtl="0"/>
            <a:r>
              <a:rPr lang="nl-BE" dirty="0"/>
              <a:t>DE EVALUATIE algemeen</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887363"/>
            <a:ext cx="11748120" cy="6515785"/>
          </a:xfrm>
        </p:spPr>
        <p:txBody>
          <a:bodyPr>
            <a:noAutofit/>
          </a:bodyPr>
          <a:lstStyle/>
          <a:p>
            <a:pPr algn="l"/>
            <a:r>
              <a:rPr lang="nl-BE" b="1" dirty="0">
                <a:solidFill>
                  <a:schemeClr val="accent2"/>
                </a:solidFill>
                <a:latin typeface="Calibri" panose="020F0502020204030204" pitchFamily="34" charset="0"/>
                <a:cs typeface="Calibri" panose="020F0502020204030204" pitchFamily="34" charset="0"/>
              </a:rPr>
              <a:t>De academie kiest zelf</a:t>
            </a:r>
            <a:r>
              <a:rPr lang="nl-BE" dirty="0">
                <a:solidFill>
                  <a:schemeClr val="tx1"/>
                </a:solidFill>
                <a:latin typeface="Calibri" panose="020F0502020204030204" pitchFamily="34" charset="0"/>
                <a:cs typeface="Calibri" panose="020F0502020204030204" pitchFamily="34" charset="0"/>
              </a:rPr>
              <a:t>:</a:t>
            </a:r>
          </a:p>
          <a:p>
            <a:pPr lvl="1"/>
            <a:r>
              <a:rPr lang="nl-BE" dirty="0">
                <a:solidFill>
                  <a:schemeClr val="tx1"/>
                </a:solidFill>
                <a:latin typeface="Calibri" panose="020F0502020204030204" pitchFamily="34" charset="0"/>
                <a:cs typeface="Calibri" panose="020F0502020204030204" pitchFamily="34" charset="0"/>
              </a:rPr>
              <a:t>De vorm van de evaluatie-activiteiten.</a:t>
            </a:r>
          </a:p>
          <a:p>
            <a:pPr lvl="1"/>
            <a:r>
              <a:rPr lang="nl-BE" dirty="0">
                <a:solidFill>
                  <a:schemeClr val="tx1"/>
                </a:solidFill>
                <a:latin typeface="Calibri" panose="020F0502020204030204" pitchFamily="34" charset="0"/>
                <a:cs typeface="Calibri" panose="020F0502020204030204" pitchFamily="34" charset="0"/>
              </a:rPr>
              <a:t>De planning in het academiejaar.</a:t>
            </a:r>
          </a:p>
          <a:p>
            <a:pPr lvl="1"/>
            <a:r>
              <a:rPr lang="nl-BE" dirty="0">
                <a:solidFill>
                  <a:schemeClr val="tx1"/>
                </a:solidFill>
                <a:latin typeface="Calibri" panose="020F0502020204030204" pitchFamily="34" charset="0"/>
                <a:cs typeface="Calibri" panose="020F0502020204030204" pitchFamily="34" charset="0"/>
              </a:rPr>
              <a:t>De beoordelingsprocedure (de samenstelling van de jury, wijze van beraadslaging, beoordelingscriteria, waarderingsschaal ...).</a:t>
            </a:r>
          </a:p>
          <a:p>
            <a:pPr lvl="1"/>
            <a:r>
              <a:rPr lang="nl-BE" dirty="0">
                <a:solidFill>
                  <a:schemeClr val="tx1"/>
                </a:solidFill>
                <a:latin typeface="Calibri" panose="020F0502020204030204" pitchFamily="34" charset="0"/>
                <a:cs typeface="Calibri" panose="020F0502020204030204" pitchFamily="34" charset="0"/>
              </a:rPr>
              <a:t>Inzage en feedback.</a:t>
            </a:r>
          </a:p>
          <a:p>
            <a:pPr algn="l"/>
            <a:r>
              <a:rPr lang="nl-BE" b="1" dirty="0">
                <a:solidFill>
                  <a:schemeClr val="accent2"/>
                </a:solidFill>
                <a:latin typeface="Calibri" panose="020F0502020204030204" pitchFamily="34" charset="0"/>
                <a:cs typeface="Calibri" panose="020F0502020204030204" pitchFamily="34" charset="0"/>
              </a:rPr>
              <a:t>Voor alle leerlingen (en hun ouders) moet volgende duidelijk zijn</a:t>
            </a:r>
            <a:r>
              <a:rPr lang="nl-BE" dirty="0">
                <a:solidFill>
                  <a:schemeClr val="tx1"/>
                </a:solidFill>
                <a:latin typeface="Calibri" panose="020F0502020204030204" pitchFamily="34" charset="0"/>
                <a:cs typeface="Calibri" panose="020F0502020204030204" pitchFamily="34" charset="0"/>
              </a:rPr>
              <a:t>:</a:t>
            </a:r>
          </a:p>
          <a:p>
            <a:pPr lvl="1"/>
            <a:r>
              <a:rPr lang="nl-BE" dirty="0">
                <a:solidFill>
                  <a:schemeClr val="tx1"/>
                </a:solidFill>
                <a:latin typeface="Calibri" panose="020F0502020204030204" pitchFamily="34" charset="0"/>
                <a:cs typeface="Calibri" panose="020F0502020204030204" pitchFamily="34" charset="0"/>
              </a:rPr>
              <a:t>Wat wordt er geëvalueerd.</a:t>
            </a:r>
          </a:p>
          <a:p>
            <a:pPr lvl="1"/>
            <a:r>
              <a:rPr lang="nl-BE" dirty="0">
                <a:solidFill>
                  <a:schemeClr val="tx1"/>
                </a:solidFill>
                <a:latin typeface="Calibri" panose="020F0502020204030204" pitchFamily="34" charset="0"/>
                <a:cs typeface="Calibri" panose="020F0502020204030204" pitchFamily="34" charset="0"/>
              </a:rPr>
              <a:t>Hoe de evaluatie zal plaatsvinden.</a:t>
            </a:r>
          </a:p>
          <a:p>
            <a:pPr lvl="1"/>
            <a:r>
              <a:rPr lang="nl-BE" dirty="0">
                <a:solidFill>
                  <a:schemeClr val="tx1"/>
                </a:solidFill>
                <a:latin typeface="Calibri" panose="020F0502020204030204" pitchFamily="34" charset="0"/>
                <a:cs typeface="Calibri" panose="020F0502020204030204" pitchFamily="34" charset="0"/>
              </a:rPr>
              <a:t>Welke criteria bij de beoordeling worden gebruikt.</a:t>
            </a:r>
          </a:p>
          <a:p>
            <a:pPr algn="l"/>
            <a:r>
              <a:rPr lang="nl-BE" dirty="0">
                <a:solidFill>
                  <a:schemeClr val="tx1"/>
                </a:solidFill>
                <a:latin typeface="Calibri" panose="020F0502020204030204" pitchFamily="34" charset="0"/>
                <a:cs typeface="Calibri" panose="020F0502020204030204" pitchFamily="34" charset="0"/>
              </a:rPr>
              <a:t>Een </a:t>
            </a:r>
            <a:r>
              <a:rPr lang="nl-BE" b="1" dirty="0">
                <a:solidFill>
                  <a:schemeClr val="accent2"/>
                </a:solidFill>
                <a:latin typeface="Calibri" panose="020F0502020204030204" pitchFamily="34" charset="0"/>
                <a:cs typeface="Calibri" panose="020F0502020204030204" pitchFamily="34" charset="0"/>
              </a:rPr>
              <a:t>betrouwbare evaluatie </a:t>
            </a:r>
            <a:r>
              <a:rPr lang="nl-BE" dirty="0">
                <a:solidFill>
                  <a:schemeClr val="tx1"/>
                </a:solidFill>
                <a:latin typeface="Calibri" panose="020F0502020204030204" pitchFamily="34" charset="0"/>
                <a:cs typeface="Calibri" panose="020F0502020204030204" pitchFamily="34" charset="0"/>
              </a:rPr>
              <a:t>= </a:t>
            </a:r>
            <a:r>
              <a:rPr lang="nl-BE" b="1" dirty="0">
                <a:solidFill>
                  <a:schemeClr val="accent2"/>
                </a:solidFill>
                <a:latin typeface="Calibri" panose="020F0502020204030204" pitchFamily="34" charset="0"/>
                <a:cs typeface="Calibri" panose="020F0502020204030204" pitchFamily="34" charset="0"/>
              </a:rPr>
              <a:t>Objectief</a:t>
            </a:r>
            <a:r>
              <a:rPr lang="nl-BE" dirty="0">
                <a:solidFill>
                  <a:schemeClr val="tx1"/>
                </a:solidFill>
                <a:latin typeface="Calibri" panose="020F0502020204030204" pitchFamily="34" charset="0"/>
                <a:cs typeface="Calibri" panose="020F0502020204030204" pitchFamily="34" charset="0"/>
              </a:rPr>
              <a:t> = berust niet op het oordeel van één iemand op één moment. </a:t>
            </a:r>
          </a:p>
          <a:p>
            <a:pPr algn="l"/>
            <a:r>
              <a:rPr lang="nl-BE" dirty="0">
                <a:solidFill>
                  <a:schemeClr val="tx1"/>
                </a:solidFill>
                <a:latin typeface="Calibri" panose="020F0502020204030204" pitchFamily="34" charset="0"/>
                <a:cs typeface="Calibri" panose="020F0502020204030204" pitchFamily="34" charset="0"/>
              </a:rPr>
              <a:t>Een </a:t>
            </a:r>
            <a:r>
              <a:rPr lang="nl-BE" b="1" dirty="0">
                <a:solidFill>
                  <a:schemeClr val="accent2"/>
                </a:solidFill>
                <a:latin typeface="Calibri" panose="020F0502020204030204" pitchFamily="34" charset="0"/>
                <a:cs typeface="Calibri" panose="020F0502020204030204" pitchFamily="34" charset="0"/>
              </a:rPr>
              <a:t>valide evaluatie = </a:t>
            </a:r>
            <a:r>
              <a:rPr lang="nl-BE" dirty="0">
                <a:solidFill>
                  <a:schemeClr val="tx1"/>
                </a:solidFill>
                <a:latin typeface="Calibri" panose="020F0502020204030204" pitchFamily="34" charset="0"/>
                <a:cs typeface="Calibri" panose="020F0502020204030204" pitchFamily="34" charset="0"/>
              </a:rPr>
              <a:t>meten wat de academie wil meten. Verkregen resultaten leiden tot juiste conclusies.</a:t>
            </a:r>
          </a:p>
          <a:p>
            <a:pPr algn="l"/>
            <a:r>
              <a:rPr lang="nl-BE" dirty="0">
                <a:solidFill>
                  <a:schemeClr val="tx1"/>
                </a:solidFill>
                <a:latin typeface="Calibri" panose="020F0502020204030204" pitchFamily="34" charset="0"/>
                <a:cs typeface="Calibri" panose="020F0502020204030204" pitchFamily="34" charset="0"/>
              </a:rPr>
              <a:t>Leraars bespreken minstens tweemaal per schooljaar met elke leerling zijn brede artistieke ontwikkeling en onderzoeken in welke mate de leerdoelen bereikt zijn. Een schriftelijke neerslag vormt de vertrekbasis voor dat gesprek. De conclusies en afspraken vormen het vertrekpunt voor een volgend leertraject. </a:t>
            </a:r>
            <a:endParaRPr lang="nl-BE" i="0" u="none" strike="noStrike" baseline="0" dirty="0">
              <a:solidFill>
                <a:schemeClr val="tx1"/>
              </a:solidFill>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F4263166-25A1-4489-AFB0-841410909C25}"/>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76551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hoe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hthoe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hoe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hoe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hthoek 11">
            <a:extLst>
              <a:ext uri="{FF2B5EF4-FFF2-40B4-BE49-F238E27FC236}">
                <a16:creationId xmlns:a16="http://schemas.microsoft.com/office/drawing/2014/main" id="{10D14388-4F99-4919-B328-DF080677A627}"/>
              </a:ext>
            </a:extLst>
          </p:cNvPr>
          <p:cNvSpPr/>
          <p:nvPr/>
        </p:nvSpPr>
        <p:spPr>
          <a:xfrm>
            <a:off x="134661" y="1084475"/>
            <a:ext cx="11610806" cy="14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42832" y="891949"/>
            <a:ext cx="11194463" cy="830476"/>
          </a:xfrm>
        </p:spPr>
        <p:txBody>
          <a:bodyPr rtlCol="0">
            <a:normAutofit/>
          </a:bodyPr>
          <a:lstStyle/>
          <a:p>
            <a:pPr rtl="0"/>
            <a:r>
              <a:rPr lang="nl-BE" dirty="0"/>
              <a:t>H</a:t>
            </a:r>
            <a:r>
              <a:rPr lang="nl" dirty="0"/>
              <a:t>et leerplan kunstig competent samengevat</a:t>
            </a:r>
          </a:p>
        </p:txBody>
      </p:sp>
      <p:sp>
        <p:nvSpPr>
          <p:cNvPr id="13" name="Subtitel 2">
            <a:extLst>
              <a:ext uri="{FF2B5EF4-FFF2-40B4-BE49-F238E27FC236}">
                <a16:creationId xmlns:a16="http://schemas.microsoft.com/office/drawing/2014/main" id="{F1A63318-0357-4F68-9C91-768D70DCF3CE}"/>
              </a:ext>
            </a:extLst>
          </p:cNvPr>
          <p:cNvSpPr>
            <a:spLocks noGrp="1"/>
          </p:cNvSpPr>
          <p:nvPr>
            <p:ph type="subTitle" idx="1"/>
          </p:nvPr>
        </p:nvSpPr>
        <p:spPr>
          <a:xfrm>
            <a:off x="368926" y="748413"/>
            <a:ext cx="11544550" cy="745070"/>
          </a:xfrm>
        </p:spPr>
        <p:txBody>
          <a:bodyPr rtlCol="0">
            <a:normAutofit/>
          </a:bodyPr>
          <a:lstStyle/>
          <a:p>
            <a:pPr rtl="0"/>
            <a:r>
              <a:rPr lang="nl-BE" sz="2200" b="1" dirty="0">
                <a:latin typeface="Calibri" panose="020F0502020204030204" pitchFamily="34" charset="0"/>
                <a:cs typeface="Calibri" panose="020F0502020204030204" pitchFamily="34" charset="0"/>
              </a:rPr>
              <a:t>D</a:t>
            </a:r>
            <a:r>
              <a:rPr lang="nl" sz="2200" b="1" dirty="0">
                <a:latin typeface="Calibri" panose="020F0502020204030204" pitchFamily="34" charset="0"/>
                <a:cs typeface="Calibri" panose="020F0502020204030204" pitchFamily="34" charset="0"/>
              </a:rPr>
              <a:t>eel 1</a:t>
            </a:r>
            <a:endParaRPr lang="nl" sz="1700" b="1" dirty="0">
              <a:latin typeface="Calibri" panose="020F0502020204030204" pitchFamily="34" charset="0"/>
              <a:cs typeface="Calibri" panose="020F0502020204030204" pitchFamily="34" charset="0"/>
            </a:endParaRPr>
          </a:p>
        </p:txBody>
      </p:sp>
      <p:pic>
        <p:nvPicPr>
          <p:cNvPr id="14" name="Afbeelding 13">
            <a:extLst>
              <a:ext uri="{FF2B5EF4-FFF2-40B4-BE49-F238E27FC236}">
                <a16:creationId xmlns:a16="http://schemas.microsoft.com/office/drawing/2014/main" id="{670E09A3-DF7B-4ED6-9917-0826D2B1F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60" y="2806899"/>
            <a:ext cx="11361467" cy="2424977"/>
          </a:xfrm>
          <a:prstGeom prst="rect">
            <a:avLst/>
          </a:prstGeom>
        </p:spPr>
      </p:pic>
    </p:spTree>
    <p:extLst>
      <p:ext uri="{BB962C8B-B14F-4D97-AF65-F5344CB8AC3E}">
        <p14:creationId xmlns:p14="http://schemas.microsoft.com/office/powerpoint/2010/main" val="301998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375660"/>
            <a:ext cx="11047177" cy="1188720"/>
          </a:xfrm>
        </p:spPr>
        <p:txBody>
          <a:bodyPr rtlCol="0">
            <a:normAutofit/>
          </a:bodyPr>
          <a:lstStyle/>
          <a:p>
            <a:pPr rtl="0"/>
            <a:r>
              <a:rPr lang="nl-BE" dirty="0"/>
              <a:t>DE EVALUATIE</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375661"/>
            <a:ext cx="11748120" cy="7027488"/>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Voedend</a:t>
            </a:r>
          </a:p>
          <a:p>
            <a:pPr lvl="1"/>
            <a:r>
              <a:rPr lang="nl-BE" sz="1600" dirty="0">
                <a:solidFill>
                  <a:schemeClr val="tx1"/>
                </a:solidFill>
                <a:latin typeface="Calibri" panose="020F0502020204030204" pitchFamily="34" charset="0"/>
                <a:cs typeface="Calibri" panose="020F0502020204030204" pitchFamily="34" charset="0"/>
              </a:rPr>
              <a:t>Leerlingen </a:t>
            </a:r>
            <a:r>
              <a:rPr lang="nl-BE" sz="1600" b="1" dirty="0">
                <a:solidFill>
                  <a:schemeClr val="accent2"/>
                </a:solidFill>
                <a:latin typeface="Calibri" panose="020F0502020204030204" pitchFamily="34" charset="0"/>
                <a:cs typeface="Calibri" panose="020F0502020204030204" pitchFamily="34" charset="0"/>
              </a:rPr>
              <a:t>stimuleren </a:t>
            </a:r>
            <a:r>
              <a:rPr lang="nl-BE" sz="1600" dirty="0">
                <a:solidFill>
                  <a:schemeClr val="tx1"/>
                </a:solidFill>
                <a:latin typeface="Calibri" panose="020F0502020204030204" pitchFamily="34" charset="0"/>
                <a:cs typeface="Calibri" panose="020F0502020204030204" pitchFamily="34" charset="0"/>
              </a:rPr>
              <a:t>om volgende stappen te zetten.</a:t>
            </a:r>
          </a:p>
          <a:p>
            <a:pPr lvl="1"/>
            <a:r>
              <a:rPr lang="nl-BE" sz="1600" b="1" dirty="0">
                <a:solidFill>
                  <a:schemeClr val="accent2"/>
                </a:solidFill>
                <a:latin typeface="Calibri" panose="020F0502020204030204" pitchFamily="34" charset="0"/>
                <a:cs typeface="Calibri" panose="020F0502020204030204" pitchFamily="34" charset="0"/>
              </a:rPr>
              <a:t>Motivatie, zin en plezier aanwakkeren.</a:t>
            </a:r>
          </a:p>
          <a:p>
            <a:pPr lvl="1"/>
            <a:r>
              <a:rPr lang="nl-BE" sz="1600" dirty="0">
                <a:solidFill>
                  <a:schemeClr val="tx1"/>
                </a:solidFill>
                <a:latin typeface="Calibri" panose="020F0502020204030204" pitchFamily="34" charset="0"/>
                <a:cs typeface="Calibri" panose="020F0502020204030204" pitchFamily="34" charset="0"/>
              </a:rPr>
              <a:t>Leerlingen een beeld geven van </a:t>
            </a:r>
            <a:r>
              <a:rPr lang="nl-BE" sz="1600" b="1" dirty="0">
                <a:solidFill>
                  <a:schemeClr val="accent2"/>
                </a:solidFill>
                <a:latin typeface="Calibri" panose="020F0502020204030204" pitchFamily="34" charset="0"/>
                <a:cs typeface="Calibri" panose="020F0502020204030204" pitchFamily="34" charset="0"/>
              </a:rPr>
              <a:t>waar ze zich bevinden </a:t>
            </a:r>
            <a:r>
              <a:rPr lang="nl-BE" sz="1600" dirty="0">
                <a:solidFill>
                  <a:schemeClr val="tx1"/>
                </a:solidFill>
                <a:latin typeface="Calibri" panose="020F0502020204030204" pitchFamily="34" charset="0"/>
                <a:cs typeface="Calibri" panose="020F0502020204030204" pitchFamily="34" charset="0"/>
              </a:rPr>
              <a:t>in hun </a:t>
            </a:r>
            <a:r>
              <a:rPr lang="nl-BE" sz="1600" b="1" dirty="0">
                <a:solidFill>
                  <a:schemeClr val="accent2"/>
                </a:solidFill>
                <a:latin typeface="Calibri" panose="020F0502020204030204" pitchFamily="34" charset="0"/>
                <a:cs typeface="Calibri" panose="020F0502020204030204" pitchFamily="34" charset="0"/>
              </a:rPr>
              <a:t>leertraject</a:t>
            </a:r>
            <a:r>
              <a:rPr lang="nl-BE" sz="1600" dirty="0">
                <a:solidFill>
                  <a:schemeClr val="tx1"/>
                </a:solidFill>
                <a:latin typeface="Calibri" panose="020F0502020204030204" pitchFamily="34" charset="0"/>
                <a:cs typeface="Calibri" panose="020F0502020204030204" pitchFamily="34" charset="0"/>
              </a:rPr>
              <a:t>.</a:t>
            </a:r>
          </a:p>
          <a:p>
            <a:pPr lvl="1"/>
            <a:r>
              <a:rPr lang="nl-BE" sz="1600" b="1" dirty="0">
                <a:solidFill>
                  <a:schemeClr val="accent2"/>
                </a:solidFill>
                <a:latin typeface="Calibri" panose="020F0502020204030204" pitchFamily="34" charset="0"/>
                <a:cs typeface="Calibri" panose="020F0502020204030204" pitchFamily="34" charset="0"/>
              </a:rPr>
              <a:t>Ontwikkelingsgerichte feedback </a:t>
            </a:r>
            <a:r>
              <a:rPr lang="nl-BE" sz="1600" dirty="0">
                <a:solidFill>
                  <a:schemeClr val="tx1"/>
                </a:solidFill>
                <a:latin typeface="Calibri" panose="020F0502020204030204" pitchFamily="34" charset="0"/>
                <a:cs typeface="Calibri" panose="020F0502020204030204" pitchFamily="34" charset="0"/>
              </a:rPr>
              <a:t>= gericht op verder ontwikkeling in competenties.</a:t>
            </a:r>
          </a:p>
          <a:p>
            <a:pPr lvl="1"/>
            <a:r>
              <a:rPr lang="nl-BE" sz="1600" dirty="0">
                <a:solidFill>
                  <a:schemeClr val="tx1"/>
                </a:solidFill>
                <a:latin typeface="Calibri" panose="020F0502020204030204" pitchFamily="34" charset="0"/>
                <a:cs typeface="Calibri" panose="020F0502020204030204" pitchFamily="34" charset="0"/>
              </a:rPr>
              <a:t>Leraars hebben </a:t>
            </a:r>
            <a:r>
              <a:rPr lang="nl-BE" sz="1600" b="1" dirty="0">
                <a:solidFill>
                  <a:schemeClr val="accent2"/>
                </a:solidFill>
                <a:latin typeface="Calibri" panose="020F0502020204030204" pitchFamily="34" charset="0"/>
                <a:cs typeface="Calibri" panose="020F0502020204030204" pitchFamily="34" charset="0"/>
              </a:rPr>
              <a:t>oog voor het effect van feedback </a:t>
            </a:r>
            <a:r>
              <a:rPr lang="nl-BE" sz="1600" dirty="0">
                <a:solidFill>
                  <a:schemeClr val="tx1"/>
                </a:solidFill>
                <a:latin typeface="Calibri" panose="020F0502020204030204" pitchFamily="34" charset="0"/>
                <a:cs typeface="Calibri" panose="020F0502020204030204" pitchFamily="34" charset="0"/>
              </a:rPr>
              <a:t>= iedere persoon moet anders aangepakt worden voor het gewenste effect.</a:t>
            </a:r>
          </a:p>
          <a:p>
            <a:pPr lvl="1"/>
            <a:r>
              <a:rPr lang="nl-BE" sz="1600" b="1" dirty="0">
                <a:solidFill>
                  <a:schemeClr val="accent2"/>
                </a:solidFill>
                <a:latin typeface="Calibri" panose="020F0502020204030204" pitchFamily="34" charset="0"/>
                <a:cs typeface="Calibri" panose="020F0502020204030204" pitchFamily="34" charset="0"/>
              </a:rPr>
              <a:t>Leraars</a:t>
            </a:r>
            <a:r>
              <a:rPr lang="nl-BE" sz="1600" dirty="0">
                <a:solidFill>
                  <a:schemeClr val="tx1"/>
                </a:solidFill>
                <a:latin typeface="Calibri" panose="020F0502020204030204" pitchFamily="34" charset="0"/>
                <a:cs typeface="Calibri" panose="020F0502020204030204" pitchFamily="34" charset="0"/>
              </a:rPr>
              <a:t> worden </a:t>
            </a:r>
            <a:r>
              <a:rPr lang="nl-BE" sz="1600" b="1" dirty="0">
                <a:solidFill>
                  <a:schemeClr val="accent2"/>
                </a:solidFill>
                <a:latin typeface="Calibri" panose="020F0502020204030204" pitchFamily="34" charset="0"/>
                <a:cs typeface="Calibri" panose="020F0502020204030204" pitchFamily="34" charset="0"/>
              </a:rPr>
              <a:t>gevoed door evaluaties </a:t>
            </a:r>
            <a:r>
              <a:rPr lang="nl-BE" sz="1600" dirty="0">
                <a:solidFill>
                  <a:schemeClr val="tx1"/>
                </a:solidFill>
                <a:latin typeface="Calibri" panose="020F0502020204030204" pitchFamily="34" charset="0"/>
                <a:cs typeface="Calibri" panose="020F0502020204030204" pitchFamily="34" charset="0"/>
              </a:rPr>
              <a:t>= zelf ontdekken waar nog werk aan is en bijsturen in de lespraktijk.</a:t>
            </a:r>
          </a:p>
        </p:txBody>
      </p:sp>
      <p:sp>
        <p:nvSpPr>
          <p:cNvPr id="9" name="Tekstvak 8">
            <a:extLst>
              <a:ext uri="{FF2B5EF4-FFF2-40B4-BE49-F238E27FC236}">
                <a16:creationId xmlns:a16="http://schemas.microsoft.com/office/drawing/2014/main" id="{0414D55C-B380-414F-A6B5-2CD95D997F43}"/>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16814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200400"/>
            <a:ext cx="11047177" cy="1188720"/>
          </a:xfrm>
        </p:spPr>
        <p:txBody>
          <a:bodyPr rtlCol="0">
            <a:normAutofit/>
          </a:bodyPr>
          <a:lstStyle/>
          <a:p>
            <a:pPr rtl="0"/>
            <a:r>
              <a:rPr lang="nl-BE" dirty="0"/>
              <a:t>DE EVALUATIE</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887363"/>
            <a:ext cx="11748120" cy="6515785"/>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Veelzijdig</a:t>
            </a:r>
          </a:p>
          <a:p>
            <a:pPr lvl="2"/>
            <a:r>
              <a:rPr lang="nl-BE" sz="1600" b="1" dirty="0">
                <a:solidFill>
                  <a:schemeClr val="accent2"/>
                </a:solidFill>
                <a:latin typeface="Calibri" panose="020F0502020204030204" pitchFamily="34" charset="0"/>
                <a:cs typeface="Calibri" panose="020F0502020204030204" pitchFamily="34" charset="0"/>
              </a:rPr>
              <a:t>Feedback geven </a:t>
            </a:r>
            <a:r>
              <a:rPr lang="nl-BE" sz="1600" dirty="0">
                <a:solidFill>
                  <a:schemeClr val="tx1"/>
                </a:solidFill>
                <a:latin typeface="Calibri" panose="020F0502020204030204" pitchFamily="34" charset="0"/>
                <a:cs typeface="Calibri" panose="020F0502020204030204" pitchFamily="34" charset="0"/>
              </a:rPr>
              <a:t>over </a:t>
            </a:r>
            <a:r>
              <a:rPr lang="nl-BE" sz="1600" b="1" dirty="0">
                <a:solidFill>
                  <a:schemeClr val="accent2"/>
                </a:solidFill>
                <a:latin typeface="Calibri" panose="020F0502020204030204" pitchFamily="34" charset="0"/>
                <a:cs typeface="Calibri" panose="020F0502020204030204" pitchFamily="34" charset="0"/>
              </a:rPr>
              <a:t>artistieke competenties en leerdoelen </a:t>
            </a:r>
            <a:r>
              <a:rPr lang="nl-BE" sz="1600" dirty="0">
                <a:solidFill>
                  <a:schemeClr val="tx1"/>
                </a:solidFill>
                <a:latin typeface="Calibri" panose="020F0502020204030204" pitchFamily="34" charset="0"/>
                <a:cs typeface="Calibri" panose="020F0502020204030204" pitchFamily="34" charset="0"/>
              </a:rPr>
              <a:t>verbonden aan de vijf ontwikkelingsgebieden.</a:t>
            </a:r>
          </a:p>
          <a:p>
            <a:pPr lvl="2"/>
            <a:r>
              <a:rPr lang="nl-BE" sz="1600" dirty="0">
                <a:solidFill>
                  <a:schemeClr val="tx1"/>
                </a:solidFill>
                <a:latin typeface="Calibri" panose="020F0502020204030204" pitchFamily="34" charset="0"/>
                <a:cs typeface="Calibri" panose="020F0502020204030204" pitchFamily="34" charset="0"/>
              </a:rPr>
              <a:t>Vertrekken vanuit </a:t>
            </a:r>
            <a:r>
              <a:rPr lang="nl-BE" sz="1600" b="1" dirty="0">
                <a:solidFill>
                  <a:schemeClr val="accent2"/>
                </a:solidFill>
                <a:latin typeface="Calibri" panose="020F0502020204030204" pitchFamily="34" charset="0"/>
                <a:cs typeface="Calibri" panose="020F0502020204030204" pitchFamily="34" charset="0"/>
              </a:rPr>
              <a:t>doelen </a:t>
            </a:r>
            <a:r>
              <a:rPr lang="nl-BE" sz="1600" dirty="0">
                <a:solidFill>
                  <a:schemeClr val="tx1"/>
                </a:solidFill>
                <a:latin typeface="Calibri" panose="020F0502020204030204" pitchFamily="34" charset="0"/>
                <a:cs typeface="Calibri" panose="020F0502020204030204" pitchFamily="34" charset="0"/>
              </a:rPr>
              <a:t>die leraars én leerlingen </a:t>
            </a:r>
            <a:r>
              <a:rPr lang="nl-BE" sz="1600" b="1" dirty="0">
                <a:solidFill>
                  <a:schemeClr val="accent2"/>
                </a:solidFill>
                <a:latin typeface="Calibri" panose="020F0502020204030204" pitchFamily="34" charset="0"/>
                <a:cs typeface="Calibri" panose="020F0502020204030204" pitchFamily="34" charset="0"/>
              </a:rPr>
              <a:t>vastgelegd</a:t>
            </a:r>
            <a:r>
              <a:rPr lang="nl-BE" sz="1600" dirty="0">
                <a:solidFill>
                  <a:schemeClr val="tx1"/>
                </a:solidFill>
                <a:latin typeface="Calibri" panose="020F0502020204030204" pitchFamily="34" charset="0"/>
                <a:cs typeface="Calibri" panose="020F0502020204030204" pitchFamily="34" charset="0"/>
              </a:rPr>
              <a:t> hebben </a:t>
            </a:r>
            <a:r>
              <a:rPr lang="nl-BE" sz="1600" b="1" dirty="0">
                <a:solidFill>
                  <a:schemeClr val="accent2"/>
                </a:solidFill>
                <a:latin typeface="Calibri" panose="020F0502020204030204" pitchFamily="34" charset="0"/>
                <a:cs typeface="Calibri" panose="020F0502020204030204" pitchFamily="34" charset="0"/>
              </a:rPr>
              <a:t>tijdens intakegesprekken</a:t>
            </a:r>
            <a:r>
              <a:rPr lang="nl-BE" sz="1600" dirty="0">
                <a:solidFill>
                  <a:schemeClr val="tx1"/>
                </a:solidFill>
                <a:latin typeface="Calibri" panose="020F0502020204030204" pitchFamily="34" charset="0"/>
                <a:cs typeface="Calibri" panose="020F0502020204030204" pitchFamily="34" charset="0"/>
              </a:rPr>
              <a:t>.</a:t>
            </a:r>
          </a:p>
          <a:p>
            <a:pPr lvl="2"/>
            <a:r>
              <a:rPr lang="nl-BE" sz="1600" b="1" dirty="0">
                <a:solidFill>
                  <a:schemeClr val="accent2"/>
                </a:solidFill>
                <a:latin typeface="Calibri" panose="020F0502020204030204" pitchFamily="34" charset="0"/>
                <a:cs typeface="Calibri" panose="020F0502020204030204" pitchFamily="34" charset="0"/>
              </a:rPr>
              <a:t>Feedback</a:t>
            </a:r>
            <a:r>
              <a:rPr lang="nl-BE" sz="1600" dirty="0">
                <a:solidFill>
                  <a:schemeClr val="tx1"/>
                </a:solidFill>
                <a:latin typeface="Calibri" panose="020F0502020204030204" pitchFamily="34" charset="0"/>
                <a:cs typeface="Calibri" panose="020F0502020204030204" pitchFamily="34" charset="0"/>
              </a:rPr>
              <a:t> verwoorden met </a:t>
            </a:r>
            <a:r>
              <a:rPr lang="nl-BE" sz="1600" b="1" dirty="0">
                <a:solidFill>
                  <a:schemeClr val="accent2"/>
                </a:solidFill>
                <a:latin typeface="Calibri" panose="020F0502020204030204" pitchFamily="34" charset="0"/>
                <a:cs typeface="Calibri" panose="020F0502020204030204" pitchFamily="34" charset="0"/>
              </a:rPr>
              <a:t>aandacht voor de unieke persoonlijkheid </a:t>
            </a:r>
            <a:r>
              <a:rPr lang="nl-BE" sz="1600" dirty="0">
                <a:solidFill>
                  <a:schemeClr val="tx1"/>
                </a:solidFill>
                <a:latin typeface="Calibri" panose="020F0502020204030204" pitchFamily="34" charset="0"/>
                <a:cs typeface="Calibri" panose="020F0502020204030204" pitchFamily="34" charset="0"/>
              </a:rPr>
              <a:t>van een leerling.</a:t>
            </a:r>
          </a:p>
          <a:p>
            <a:pPr lvl="2"/>
            <a:r>
              <a:rPr lang="nl-BE" sz="1600" b="1" dirty="0">
                <a:solidFill>
                  <a:schemeClr val="accent2"/>
                </a:solidFill>
                <a:latin typeface="Calibri" panose="020F0502020204030204" pitchFamily="34" charset="0"/>
                <a:cs typeface="Calibri" panose="020F0502020204030204" pitchFamily="34" charset="0"/>
              </a:rPr>
              <a:t>Informatie geven </a:t>
            </a:r>
            <a:r>
              <a:rPr lang="nl-BE" sz="1600" dirty="0">
                <a:solidFill>
                  <a:schemeClr val="tx1"/>
                </a:solidFill>
                <a:latin typeface="Calibri" panose="020F0502020204030204" pitchFamily="34" charset="0"/>
                <a:cs typeface="Calibri" panose="020F0502020204030204" pitchFamily="34" charset="0"/>
              </a:rPr>
              <a:t>over het </a:t>
            </a:r>
            <a:r>
              <a:rPr lang="nl-BE" sz="1600" b="1" dirty="0">
                <a:solidFill>
                  <a:schemeClr val="accent2"/>
                </a:solidFill>
                <a:latin typeface="Calibri" panose="020F0502020204030204" pitchFamily="34" charset="0"/>
                <a:cs typeface="Calibri" panose="020F0502020204030204" pitchFamily="34" charset="0"/>
              </a:rPr>
              <a:t>resultaat</a:t>
            </a:r>
            <a:r>
              <a:rPr lang="nl-BE" sz="1600" dirty="0">
                <a:solidFill>
                  <a:schemeClr val="tx1"/>
                </a:solidFill>
                <a:latin typeface="Calibri" panose="020F0502020204030204" pitchFamily="34" charset="0"/>
                <a:cs typeface="Calibri" panose="020F0502020204030204" pitchFamily="34" charset="0"/>
              </a:rPr>
              <a:t> én het </a:t>
            </a:r>
            <a:r>
              <a:rPr lang="nl-BE" sz="1600" b="1" dirty="0">
                <a:solidFill>
                  <a:schemeClr val="accent2"/>
                </a:solidFill>
                <a:latin typeface="Calibri" panose="020F0502020204030204" pitchFamily="34" charset="0"/>
                <a:cs typeface="Calibri" panose="020F0502020204030204" pitchFamily="34" charset="0"/>
              </a:rPr>
              <a:t>leer-, oefen- en werkproces</a:t>
            </a:r>
            <a:r>
              <a:rPr lang="nl-BE" sz="1600" dirty="0">
                <a:solidFill>
                  <a:schemeClr val="tx1"/>
                </a:solidFill>
                <a:latin typeface="Calibri" panose="020F0502020204030204" pitchFamily="34" charset="0"/>
                <a:cs typeface="Calibri" panose="020F0502020204030204" pitchFamily="34" charset="0"/>
              </a:rPr>
              <a:t>.</a:t>
            </a:r>
          </a:p>
          <a:p>
            <a:pPr lvl="2"/>
            <a:r>
              <a:rPr lang="nl-BE" sz="1600" dirty="0">
                <a:solidFill>
                  <a:schemeClr val="tx1"/>
                </a:solidFill>
                <a:latin typeface="Calibri" panose="020F0502020204030204" pitchFamily="34" charset="0"/>
                <a:cs typeface="Calibri" panose="020F0502020204030204" pitchFamily="34" charset="0"/>
              </a:rPr>
              <a:t>Evalueren kan een gedeelde opdracht zijn van leraar én leerling.</a:t>
            </a:r>
          </a:p>
          <a:p>
            <a:pPr lvl="2"/>
            <a:r>
              <a:rPr lang="nl-BE" sz="1700" b="1" dirty="0">
                <a:solidFill>
                  <a:schemeClr val="accent2"/>
                </a:solidFill>
                <a:latin typeface="Calibri" panose="020F0502020204030204" pitchFamily="34" charset="0"/>
                <a:cs typeface="Calibri" panose="020F0502020204030204" pitchFamily="34" charset="0"/>
              </a:rPr>
              <a:t>Interessante vormen </a:t>
            </a:r>
            <a:r>
              <a:rPr lang="nl-BE" sz="1700" dirty="0">
                <a:solidFill>
                  <a:schemeClr val="tx1"/>
                </a:solidFill>
                <a:latin typeface="Calibri" panose="020F0502020204030204" pitchFamily="34" charset="0"/>
                <a:cs typeface="Calibri" panose="020F0502020204030204" pitchFamily="34" charset="0"/>
              </a:rPr>
              <a:t>zijn dan:</a:t>
            </a:r>
          </a:p>
          <a:p>
            <a:pPr lvl="3"/>
            <a:r>
              <a:rPr lang="nl-BE" sz="1400" dirty="0">
                <a:solidFill>
                  <a:schemeClr val="tx1"/>
                </a:solidFill>
                <a:latin typeface="Calibri" panose="020F0502020204030204" pitchFamily="34" charset="0"/>
                <a:cs typeface="Calibri" panose="020F0502020204030204" pitchFamily="34" charset="0"/>
              </a:rPr>
              <a:t>Zelfevaluaties: leerlingen evalueren zelf hun leerproces en leerresultaten.</a:t>
            </a:r>
          </a:p>
          <a:p>
            <a:pPr lvl="3"/>
            <a:r>
              <a:rPr lang="nl-BE" sz="1400" dirty="0">
                <a:solidFill>
                  <a:schemeClr val="tx1"/>
                </a:solidFill>
                <a:latin typeface="Calibri" panose="020F0502020204030204" pitchFamily="34" charset="0"/>
                <a:cs typeface="Calibri" panose="020F0502020204030204" pitchFamily="34" charset="0"/>
              </a:rPr>
              <a:t>Peerevaluaties: medeleerlingen evalueren elkaar.</a:t>
            </a:r>
          </a:p>
          <a:p>
            <a:pPr lvl="3"/>
            <a:r>
              <a:rPr lang="nl-BE" sz="1400" dirty="0">
                <a:solidFill>
                  <a:schemeClr val="tx1"/>
                </a:solidFill>
                <a:latin typeface="Calibri" panose="020F0502020204030204" pitchFamily="34" charset="0"/>
                <a:cs typeface="Calibri" panose="020F0502020204030204" pitchFamily="34" charset="0"/>
              </a:rPr>
              <a:t>Co-evaluaties: leraar en leerling evalueren samen. </a:t>
            </a:r>
          </a:p>
        </p:txBody>
      </p:sp>
      <p:sp>
        <p:nvSpPr>
          <p:cNvPr id="9" name="Tekstvak 8">
            <a:extLst>
              <a:ext uri="{FF2B5EF4-FFF2-40B4-BE49-F238E27FC236}">
                <a16:creationId xmlns:a16="http://schemas.microsoft.com/office/drawing/2014/main" id="{AD221078-16CE-487E-8DA3-3EAC79B8F65F}"/>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408441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200400"/>
            <a:ext cx="11047177" cy="1188720"/>
          </a:xfrm>
        </p:spPr>
        <p:txBody>
          <a:bodyPr rtlCol="0">
            <a:normAutofit/>
          </a:bodyPr>
          <a:lstStyle/>
          <a:p>
            <a:pPr rtl="0"/>
            <a:r>
              <a:rPr lang="nl-BE" dirty="0"/>
              <a:t>DE EVALUATIE</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887363"/>
            <a:ext cx="11748120" cy="6515785"/>
          </a:xfrm>
        </p:spPr>
        <p:txBody>
          <a:bodyPr>
            <a:noAutofit/>
          </a:bodyPr>
          <a:lstStyle/>
          <a:p>
            <a:pPr algn="l"/>
            <a:r>
              <a:rPr lang="nl-BE" sz="2000" b="1" dirty="0">
                <a:solidFill>
                  <a:schemeClr val="accent2"/>
                </a:solidFill>
                <a:latin typeface="Calibri" panose="020F0502020204030204" pitchFamily="34" charset="0"/>
                <a:cs typeface="Calibri" panose="020F0502020204030204" pitchFamily="34" charset="0"/>
              </a:rPr>
              <a:t>Voortdurend</a:t>
            </a:r>
          </a:p>
          <a:p>
            <a:pPr lvl="1"/>
            <a:r>
              <a:rPr lang="nl-BE" sz="1800" i="0" u="none" strike="noStrike" baseline="0" dirty="0">
                <a:solidFill>
                  <a:schemeClr val="tx1"/>
                </a:solidFill>
                <a:latin typeface="Calibri" panose="020F0502020204030204" pitchFamily="34" charset="0"/>
                <a:cs typeface="Calibri" panose="020F0502020204030204" pitchFamily="34" charset="0"/>
              </a:rPr>
              <a:t>Leraars evalueren </a:t>
            </a:r>
            <a:r>
              <a:rPr lang="nl-BE" sz="1800" b="1" i="0" u="none" strike="noStrike" baseline="0" dirty="0">
                <a:solidFill>
                  <a:schemeClr val="accent2"/>
                </a:solidFill>
                <a:latin typeface="Calibri" panose="020F0502020204030204" pitchFamily="34" charset="0"/>
                <a:cs typeface="Calibri" panose="020F0502020204030204" pitchFamily="34" charset="0"/>
              </a:rPr>
              <a:t>voortdurend</a:t>
            </a:r>
            <a:r>
              <a:rPr lang="nl-BE" sz="1800" i="0" u="none" strike="noStrike" baseline="0" dirty="0">
                <a:solidFill>
                  <a:schemeClr val="tx1"/>
                </a:solidFill>
                <a:latin typeface="Calibri" panose="020F0502020204030204" pitchFamily="34" charset="0"/>
                <a:cs typeface="Calibri" panose="020F0502020204030204" pitchFamily="34" charset="0"/>
              </a:rPr>
              <a:t>, op </a:t>
            </a:r>
            <a:r>
              <a:rPr lang="nl-BE" sz="1800" b="1" i="0" u="none" strike="noStrike" baseline="0" dirty="0">
                <a:solidFill>
                  <a:schemeClr val="accent2"/>
                </a:solidFill>
                <a:latin typeface="Calibri" panose="020F0502020204030204" pitchFamily="34" charset="0"/>
                <a:cs typeface="Calibri" panose="020F0502020204030204" pitchFamily="34" charset="0"/>
              </a:rPr>
              <a:t>meerdere momenten</a:t>
            </a:r>
            <a:r>
              <a:rPr lang="nl-BE" sz="1800" i="0" u="none" strike="noStrike" baseline="0" dirty="0">
                <a:solidFill>
                  <a:schemeClr val="tx1"/>
                </a:solidFill>
                <a:latin typeface="Calibri" panose="020F0502020204030204" pitchFamily="34" charset="0"/>
                <a:cs typeface="Calibri" panose="020F0502020204030204" pitchFamily="34" charset="0"/>
              </a:rPr>
              <a:t>, volgens </a:t>
            </a:r>
            <a:r>
              <a:rPr lang="nl-BE" sz="1800" b="1" i="0" u="none" strike="noStrike" baseline="0" dirty="0">
                <a:solidFill>
                  <a:schemeClr val="accent2"/>
                </a:solidFill>
                <a:latin typeface="Calibri" panose="020F0502020204030204" pitchFamily="34" charset="0"/>
                <a:cs typeface="Calibri" panose="020F0502020204030204" pitchFamily="34" charset="0"/>
              </a:rPr>
              <a:t>meerdere vormen</a:t>
            </a:r>
            <a:r>
              <a:rPr lang="nl-BE" sz="1800" i="0" u="none" strike="noStrike" baseline="0" dirty="0">
                <a:solidFill>
                  <a:schemeClr val="tx1"/>
                </a:solidFill>
                <a:latin typeface="Calibri" panose="020F0502020204030204" pitchFamily="34" charset="0"/>
                <a:cs typeface="Calibri" panose="020F0502020204030204" pitchFamily="34" charset="0"/>
              </a:rPr>
              <a:t>, met </a:t>
            </a:r>
            <a:r>
              <a:rPr lang="nl-BE" sz="1800" b="1" i="0" u="none" strike="noStrike" baseline="0" dirty="0">
                <a:solidFill>
                  <a:schemeClr val="accent2"/>
                </a:solidFill>
                <a:latin typeface="Calibri" panose="020F0502020204030204" pitchFamily="34" charset="0"/>
                <a:cs typeface="Calibri" panose="020F0502020204030204" pitchFamily="34" charset="0"/>
              </a:rPr>
              <a:t>meerdere observatoren</a:t>
            </a:r>
            <a:r>
              <a:rPr lang="nl-BE" sz="1800" i="0" u="none" strike="noStrike" baseline="0" dirty="0">
                <a:solidFill>
                  <a:schemeClr val="tx1"/>
                </a:solidFill>
                <a:latin typeface="Calibri" panose="020F0502020204030204" pitchFamily="34" charset="0"/>
                <a:cs typeface="Calibri" panose="020F0502020204030204" pitchFamily="34" charset="0"/>
              </a:rPr>
              <a:t>.</a:t>
            </a:r>
          </a:p>
          <a:p>
            <a:pPr lvl="1"/>
            <a:r>
              <a:rPr lang="nl-BE" sz="1800" i="0" u="none" strike="noStrike" baseline="0" dirty="0">
                <a:solidFill>
                  <a:schemeClr val="tx1"/>
                </a:solidFill>
                <a:latin typeface="Calibri" panose="020F0502020204030204" pitchFamily="34" charset="0"/>
                <a:cs typeface="Calibri" panose="020F0502020204030204" pitchFamily="34" charset="0"/>
              </a:rPr>
              <a:t>Regelmatig overschouwt de leraar evoluties over een langere periode via een </a:t>
            </a:r>
            <a:r>
              <a:rPr lang="nl-BE" sz="1800" b="1" i="0" u="none" strike="noStrike" baseline="0" dirty="0">
                <a:solidFill>
                  <a:schemeClr val="accent2"/>
                </a:solidFill>
                <a:latin typeface="Calibri" panose="020F0502020204030204" pitchFamily="34" charset="0"/>
                <a:cs typeface="Calibri" panose="020F0502020204030204" pitchFamily="34" charset="0"/>
              </a:rPr>
              <a:t>evaluatiegesprek</a:t>
            </a:r>
            <a:r>
              <a:rPr lang="nl-BE" sz="1800" i="0" u="none" strike="noStrike" baseline="0" dirty="0">
                <a:solidFill>
                  <a:schemeClr val="tx1"/>
                </a:solidFill>
                <a:latin typeface="Calibri" panose="020F0502020204030204" pitchFamily="34" charset="0"/>
                <a:cs typeface="Calibri" panose="020F0502020204030204" pitchFamily="34" charset="0"/>
              </a:rPr>
              <a:t> tussen leraar en leerling. </a:t>
            </a:r>
          </a:p>
          <a:p>
            <a:pPr lvl="1"/>
            <a:r>
              <a:rPr lang="nl-BE" sz="1800" i="0" u="none" strike="noStrike" baseline="0" dirty="0">
                <a:solidFill>
                  <a:schemeClr val="tx1"/>
                </a:solidFill>
                <a:latin typeface="Calibri" panose="020F0502020204030204" pitchFamily="34" charset="0"/>
                <a:cs typeface="Calibri" panose="020F0502020204030204" pitchFamily="34" charset="0"/>
              </a:rPr>
              <a:t>Terugblikken wordt rijker wanneer leraar en leerling tijdens de werkperiode </a:t>
            </a:r>
            <a:r>
              <a:rPr lang="nl-BE" sz="1800" b="1" i="0" u="none" strike="noStrike" baseline="0" dirty="0">
                <a:solidFill>
                  <a:schemeClr val="accent2"/>
                </a:solidFill>
                <a:latin typeface="Calibri" panose="020F0502020204030204" pitchFamily="34" charset="0"/>
                <a:cs typeface="Calibri" panose="020F0502020204030204" pitchFamily="34" charset="0"/>
              </a:rPr>
              <a:t>informatie verzamelen</a:t>
            </a:r>
            <a:r>
              <a:rPr lang="nl-BE" sz="1800" i="0" u="none" strike="noStrike" baseline="0" dirty="0">
                <a:solidFill>
                  <a:schemeClr val="tx1"/>
                </a:solidFill>
                <a:latin typeface="Calibri" panose="020F0502020204030204" pitchFamily="34" charset="0"/>
                <a:cs typeface="Calibri" panose="020F0502020204030204" pitchFamily="34" charset="0"/>
              </a:rPr>
              <a:t>.</a:t>
            </a:r>
          </a:p>
          <a:p>
            <a:pPr lvl="2"/>
            <a:r>
              <a:rPr lang="nl-BE" sz="1600" i="0" u="none" strike="noStrike" baseline="0" dirty="0">
                <a:solidFill>
                  <a:schemeClr val="tx1"/>
                </a:solidFill>
                <a:latin typeface="Calibri" panose="020F0502020204030204" pitchFamily="34" charset="0"/>
                <a:cs typeface="Calibri" panose="020F0502020204030204" pitchFamily="34" charset="0"/>
              </a:rPr>
              <a:t>Ondersteunende documenten daarbij zijn:</a:t>
            </a:r>
          </a:p>
          <a:p>
            <a:pPr lvl="3"/>
            <a:r>
              <a:rPr lang="nl-BE" sz="1400" i="0" u="none" strike="noStrike" baseline="0" dirty="0">
                <a:solidFill>
                  <a:schemeClr val="tx1"/>
                </a:solidFill>
                <a:latin typeface="Calibri" panose="020F0502020204030204" pitchFamily="34" charset="0"/>
                <a:cs typeface="Calibri" panose="020F0502020204030204" pitchFamily="34" charset="0"/>
              </a:rPr>
              <a:t>Notities van observaties.</a:t>
            </a:r>
          </a:p>
          <a:p>
            <a:pPr lvl="3"/>
            <a:r>
              <a:rPr lang="nl-BE" sz="1400" i="0" u="none" strike="noStrike" baseline="0" dirty="0">
                <a:solidFill>
                  <a:schemeClr val="tx1"/>
                </a:solidFill>
                <a:latin typeface="Calibri" panose="020F0502020204030204" pitchFamily="34" charset="0"/>
                <a:cs typeface="Calibri" panose="020F0502020204030204" pitchFamily="34" charset="0"/>
              </a:rPr>
              <a:t>Portfolio’s.</a:t>
            </a:r>
          </a:p>
          <a:p>
            <a:pPr lvl="3"/>
            <a:r>
              <a:rPr lang="nl-BE" sz="1400" i="0" u="none" strike="noStrike" baseline="0" dirty="0">
                <a:solidFill>
                  <a:schemeClr val="tx1"/>
                </a:solidFill>
                <a:latin typeface="Calibri" panose="020F0502020204030204" pitchFamily="34" charset="0"/>
                <a:cs typeface="Calibri" panose="020F0502020204030204" pitchFamily="34" charset="0"/>
              </a:rPr>
              <a:t>Dagboeken.</a:t>
            </a:r>
          </a:p>
          <a:p>
            <a:pPr lvl="3"/>
            <a:r>
              <a:rPr lang="nl-BE" sz="1400" i="0" u="none" strike="noStrike" baseline="0" dirty="0">
                <a:solidFill>
                  <a:schemeClr val="tx1"/>
                </a:solidFill>
                <a:latin typeface="Calibri" panose="020F0502020204030204" pitchFamily="34" charset="0"/>
                <a:cs typeface="Calibri" panose="020F0502020204030204" pitchFamily="34" charset="0"/>
              </a:rPr>
              <a:t>Schetsboeken.</a:t>
            </a:r>
          </a:p>
        </p:txBody>
      </p:sp>
      <p:sp>
        <p:nvSpPr>
          <p:cNvPr id="9" name="Tekstvak 8">
            <a:extLst>
              <a:ext uri="{FF2B5EF4-FFF2-40B4-BE49-F238E27FC236}">
                <a16:creationId xmlns:a16="http://schemas.microsoft.com/office/drawing/2014/main" id="{660CCC77-6F30-45DF-8C64-3BB37E1B4FA3}"/>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24121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200400"/>
            <a:ext cx="11047177" cy="1188720"/>
          </a:xfrm>
        </p:spPr>
        <p:txBody>
          <a:bodyPr rtlCol="0">
            <a:normAutofit/>
          </a:bodyPr>
          <a:lstStyle/>
          <a:p>
            <a:pPr rtl="0"/>
            <a:r>
              <a:rPr lang="nl-BE" dirty="0"/>
              <a:t>DE EVALUATIE</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887363"/>
            <a:ext cx="11748120" cy="6515785"/>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Veeleisend</a:t>
            </a:r>
          </a:p>
          <a:p>
            <a:pPr lvl="1"/>
            <a:r>
              <a:rPr lang="nl-BE" sz="1800" dirty="0">
                <a:solidFill>
                  <a:schemeClr val="tx1"/>
                </a:solidFill>
                <a:latin typeface="Calibri" panose="020F0502020204030204" pitchFamily="34" charset="0"/>
                <a:cs typeface="Calibri" panose="020F0502020204030204" pitchFamily="34" charset="0"/>
              </a:rPr>
              <a:t>Elke evaluatie stimuleert leerlingen om </a:t>
            </a:r>
            <a:r>
              <a:rPr lang="nl-BE" sz="1800" b="1" dirty="0">
                <a:solidFill>
                  <a:schemeClr val="accent2"/>
                </a:solidFill>
                <a:latin typeface="Calibri" panose="020F0502020204030204" pitchFamily="34" charset="0"/>
                <a:cs typeface="Calibri" panose="020F0502020204030204" pitchFamily="34" charset="0"/>
              </a:rPr>
              <a:t>eigen grenzen </a:t>
            </a:r>
            <a:r>
              <a:rPr lang="nl-BE" sz="1800" dirty="0">
                <a:solidFill>
                  <a:schemeClr val="tx1"/>
                </a:solidFill>
                <a:latin typeface="Calibri" panose="020F0502020204030204" pitchFamily="34" charset="0"/>
                <a:cs typeface="Calibri" panose="020F0502020204030204" pitchFamily="34" charset="0"/>
              </a:rPr>
              <a:t>te </a:t>
            </a:r>
            <a:r>
              <a:rPr lang="nl-BE" sz="1800" b="1" dirty="0">
                <a:solidFill>
                  <a:schemeClr val="accent2"/>
                </a:solidFill>
                <a:latin typeface="Calibri" panose="020F0502020204030204" pitchFamily="34" charset="0"/>
                <a:cs typeface="Calibri" panose="020F0502020204030204" pitchFamily="34" charset="0"/>
              </a:rPr>
              <a:t>verkennen</a:t>
            </a:r>
            <a:r>
              <a:rPr lang="nl-BE" sz="1800" dirty="0">
                <a:solidFill>
                  <a:schemeClr val="tx1"/>
                </a:solidFill>
                <a:latin typeface="Calibri" panose="020F0502020204030204" pitchFamily="34" charset="0"/>
                <a:cs typeface="Calibri" panose="020F0502020204030204" pitchFamily="34" charset="0"/>
              </a:rPr>
              <a:t> en te </a:t>
            </a:r>
            <a:r>
              <a:rPr lang="nl-BE" sz="1800" b="1" dirty="0">
                <a:solidFill>
                  <a:schemeClr val="accent2"/>
                </a:solidFill>
                <a:latin typeface="Calibri" panose="020F0502020204030204" pitchFamily="34" charset="0"/>
                <a:cs typeface="Calibri" panose="020F0502020204030204" pitchFamily="34" charset="0"/>
              </a:rPr>
              <a:t>verleggen</a:t>
            </a:r>
            <a:r>
              <a:rPr lang="nl-BE" sz="1800" dirty="0">
                <a:solidFill>
                  <a:schemeClr val="tx1"/>
                </a:solidFill>
                <a:latin typeface="Calibri" panose="020F0502020204030204" pitchFamily="34" charset="0"/>
                <a:cs typeface="Calibri" panose="020F0502020204030204" pitchFamily="34" charset="0"/>
              </a:rPr>
              <a:t>. </a:t>
            </a:r>
          </a:p>
          <a:p>
            <a:pPr lvl="1"/>
            <a:r>
              <a:rPr lang="nl-BE" sz="1800" dirty="0">
                <a:solidFill>
                  <a:schemeClr val="tx1"/>
                </a:solidFill>
                <a:latin typeface="Calibri" panose="020F0502020204030204" pitchFamily="34" charset="0"/>
                <a:cs typeface="Calibri" panose="020F0502020204030204" pitchFamily="34" charset="0"/>
              </a:rPr>
              <a:t>Evaluaties bevatten </a:t>
            </a:r>
            <a:r>
              <a:rPr lang="nl-BE" sz="1800" b="1" dirty="0">
                <a:solidFill>
                  <a:schemeClr val="accent2"/>
                </a:solidFill>
                <a:latin typeface="Calibri" panose="020F0502020204030204" pitchFamily="34" charset="0"/>
                <a:cs typeface="Calibri" panose="020F0502020204030204" pitchFamily="34" charset="0"/>
              </a:rPr>
              <a:t>aanwijzingen</a:t>
            </a:r>
            <a:r>
              <a:rPr lang="nl-BE" sz="1800" dirty="0">
                <a:solidFill>
                  <a:schemeClr val="tx1"/>
                </a:solidFill>
                <a:latin typeface="Calibri" panose="020F0502020204030204" pitchFamily="34" charset="0"/>
                <a:cs typeface="Calibri" panose="020F0502020204030204" pitchFamily="34" charset="0"/>
              </a:rPr>
              <a:t> en </a:t>
            </a:r>
            <a:r>
              <a:rPr lang="nl-BE" sz="1800" b="1" dirty="0">
                <a:solidFill>
                  <a:schemeClr val="accent2"/>
                </a:solidFill>
                <a:latin typeface="Calibri" panose="020F0502020204030204" pitchFamily="34" charset="0"/>
                <a:cs typeface="Calibri" panose="020F0502020204030204" pitchFamily="34" charset="0"/>
              </a:rPr>
              <a:t>werkpunten</a:t>
            </a:r>
            <a:r>
              <a:rPr lang="nl-BE" sz="1800" dirty="0">
                <a:solidFill>
                  <a:schemeClr val="tx1"/>
                </a:solidFill>
                <a:latin typeface="Calibri" panose="020F0502020204030204" pitchFamily="34" charset="0"/>
                <a:cs typeface="Calibri" panose="020F0502020204030204" pitchFamily="34" charset="0"/>
              </a:rPr>
              <a:t>.</a:t>
            </a:r>
          </a:p>
          <a:p>
            <a:pPr lvl="1"/>
            <a:r>
              <a:rPr lang="nl-BE" sz="1800" dirty="0">
                <a:solidFill>
                  <a:schemeClr val="tx1"/>
                </a:solidFill>
                <a:latin typeface="Calibri" panose="020F0502020204030204" pitchFamily="34" charset="0"/>
                <a:cs typeface="Calibri" panose="020F0502020204030204" pitchFamily="34" charset="0"/>
              </a:rPr>
              <a:t>Leraars beschrijven </a:t>
            </a:r>
            <a:r>
              <a:rPr lang="nl-BE" sz="1800" b="1" dirty="0">
                <a:solidFill>
                  <a:schemeClr val="accent2"/>
                </a:solidFill>
                <a:latin typeface="Calibri" panose="020F0502020204030204" pitchFamily="34" charset="0"/>
                <a:cs typeface="Calibri" panose="020F0502020204030204" pitchFamily="34" charset="0"/>
              </a:rPr>
              <a:t>de volgende stap </a:t>
            </a:r>
            <a:r>
              <a:rPr lang="nl-BE" sz="1800" dirty="0">
                <a:solidFill>
                  <a:schemeClr val="tx1"/>
                </a:solidFill>
                <a:latin typeface="Calibri" panose="020F0502020204030204" pitchFamily="34" charset="0"/>
                <a:cs typeface="Calibri" panose="020F0502020204030204" pitchFamily="34" charset="0"/>
              </a:rPr>
              <a:t>in de ontwikkeling van de leerling.</a:t>
            </a:r>
          </a:p>
          <a:p>
            <a:pPr lvl="1"/>
            <a:r>
              <a:rPr lang="nl-BE" sz="1800" dirty="0">
                <a:solidFill>
                  <a:schemeClr val="tx1"/>
                </a:solidFill>
                <a:latin typeface="Calibri" panose="020F0502020204030204" pitchFamily="34" charset="0"/>
                <a:cs typeface="Calibri" panose="020F0502020204030204" pitchFamily="34" charset="0"/>
              </a:rPr>
              <a:t>Een evaluatie </a:t>
            </a:r>
            <a:r>
              <a:rPr lang="nl-BE" sz="1800" b="1" dirty="0">
                <a:solidFill>
                  <a:schemeClr val="accent2"/>
                </a:solidFill>
                <a:latin typeface="Calibri" panose="020F0502020204030204" pitchFamily="34" charset="0"/>
                <a:cs typeface="Calibri" panose="020F0502020204030204" pitchFamily="34" charset="0"/>
              </a:rPr>
              <a:t>versterkt</a:t>
            </a:r>
            <a:r>
              <a:rPr lang="nl-BE" sz="1800" dirty="0">
                <a:solidFill>
                  <a:schemeClr val="tx1"/>
                </a:solidFill>
                <a:latin typeface="Calibri" panose="020F0502020204030204" pitchFamily="34" charset="0"/>
                <a:cs typeface="Calibri" panose="020F0502020204030204" pitchFamily="34" charset="0"/>
              </a:rPr>
              <a:t> het </a:t>
            </a:r>
            <a:r>
              <a:rPr lang="nl-BE" sz="1800" b="1" dirty="0">
                <a:solidFill>
                  <a:schemeClr val="accent2"/>
                </a:solidFill>
                <a:latin typeface="Calibri" panose="020F0502020204030204" pitchFamily="34" charset="0"/>
                <a:cs typeface="Calibri" panose="020F0502020204030204" pitchFamily="34" charset="0"/>
              </a:rPr>
              <a:t>zelfvertrouwen</a:t>
            </a:r>
            <a:r>
              <a:rPr lang="nl-BE" sz="1800" dirty="0">
                <a:solidFill>
                  <a:schemeClr val="tx1"/>
                </a:solidFill>
                <a:latin typeface="Calibri" panose="020F0502020204030204" pitchFamily="34" charset="0"/>
                <a:cs typeface="Calibri" panose="020F0502020204030204" pitchFamily="34" charset="0"/>
              </a:rPr>
              <a:t> van leerlingen en </a:t>
            </a:r>
            <a:r>
              <a:rPr lang="nl-BE" sz="1800" b="1" dirty="0">
                <a:solidFill>
                  <a:schemeClr val="accent2"/>
                </a:solidFill>
                <a:latin typeface="Calibri" panose="020F0502020204030204" pitchFamily="34" charset="0"/>
                <a:cs typeface="Calibri" panose="020F0502020204030204" pitchFamily="34" charset="0"/>
              </a:rPr>
              <a:t>daagt hen uit </a:t>
            </a:r>
            <a:r>
              <a:rPr lang="nl-BE" sz="1800" dirty="0">
                <a:solidFill>
                  <a:schemeClr val="tx1"/>
                </a:solidFill>
                <a:latin typeface="Calibri" panose="020F0502020204030204" pitchFamily="34" charset="0"/>
                <a:cs typeface="Calibri" panose="020F0502020204030204" pitchFamily="34" charset="0"/>
              </a:rPr>
              <a:t>om de lat voor zichzelf hoger te leggen</a:t>
            </a:r>
            <a:r>
              <a:rPr lang="nl-BE" dirty="0">
                <a:solidFill>
                  <a:schemeClr val="tx1"/>
                </a:solidFill>
                <a:latin typeface="Calibri" panose="020F0502020204030204" pitchFamily="34" charset="0"/>
                <a:cs typeface="Calibri" panose="020F0502020204030204" pitchFamily="34" charset="0"/>
              </a:rPr>
              <a:t>. </a:t>
            </a:r>
          </a:p>
          <a:p>
            <a:pPr algn="l"/>
            <a:endParaRPr lang="nl-BE" b="1" dirty="0">
              <a:solidFill>
                <a:schemeClr val="accent2"/>
              </a:solidFill>
              <a:latin typeface="Calibri" panose="020F0502020204030204" pitchFamily="34" charset="0"/>
              <a:cs typeface="Calibri" panose="020F0502020204030204" pitchFamily="34" charset="0"/>
            </a:endParaRPr>
          </a:p>
          <a:p>
            <a:pPr algn="l"/>
            <a:endParaRPr lang="nl-BE" i="0" u="none" strike="noStrike" baseline="0" dirty="0">
              <a:solidFill>
                <a:schemeClr val="tx1"/>
              </a:solidFill>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C9C4739A-4008-4AB2-BBDB-A5EF52F543B0}"/>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37033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222386"/>
            <a:ext cx="11047177" cy="1188720"/>
          </a:xfrm>
        </p:spPr>
        <p:txBody>
          <a:bodyPr rtlCol="0">
            <a:normAutofit/>
          </a:bodyPr>
          <a:lstStyle/>
          <a:p>
            <a:pPr rtl="0"/>
            <a:r>
              <a:rPr lang="nl-BE" dirty="0"/>
              <a:t>RITUELEN = KWALITEITSZORG</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443881" y="1411106"/>
            <a:ext cx="11748120" cy="5992042"/>
          </a:xfrm>
        </p:spPr>
        <p:txBody>
          <a:bodyPr>
            <a:noAutofit/>
          </a:bodyPr>
          <a:lstStyle/>
          <a:p>
            <a:pPr algn="l"/>
            <a:r>
              <a:rPr lang="nl-BE" sz="1800" b="1" dirty="0">
                <a:solidFill>
                  <a:schemeClr val="accent2"/>
                </a:solidFill>
                <a:latin typeface="Calibri" panose="020F0502020204030204" pitchFamily="34" charset="0"/>
                <a:cs typeface="Calibri" panose="020F0502020204030204" pitchFamily="34" charset="0"/>
              </a:rPr>
              <a:t>Rituelen</a:t>
            </a:r>
            <a:r>
              <a:rPr lang="nl-BE" sz="1800" dirty="0">
                <a:solidFill>
                  <a:schemeClr val="tx1"/>
                </a:solidFill>
                <a:latin typeface="Calibri" panose="020F0502020204030204" pitchFamily="34" charset="0"/>
                <a:cs typeface="Calibri" panose="020F0502020204030204" pitchFamily="34" charset="0"/>
              </a:rPr>
              <a:t> toepassen = De </a:t>
            </a:r>
            <a:r>
              <a:rPr lang="nl-BE" sz="1800" b="1" dirty="0">
                <a:solidFill>
                  <a:schemeClr val="accent2"/>
                </a:solidFill>
                <a:latin typeface="Calibri" panose="020F0502020204030204" pitchFamily="34" charset="0"/>
                <a:cs typeface="Calibri" panose="020F0502020204030204" pitchFamily="34" charset="0"/>
              </a:rPr>
              <a:t>onderwijskwaliteit</a:t>
            </a:r>
            <a:r>
              <a:rPr lang="nl-BE" sz="1800" dirty="0">
                <a:solidFill>
                  <a:schemeClr val="tx1"/>
                </a:solidFill>
                <a:latin typeface="Calibri" panose="020F0502020204030204" pitchFamily="34" charset="0"/>
                <a:cs typeface="Calibri" panose="020F0502020204030204" pitchFamily="34" charset="0"/>
              </a:rPr>
              <a:t> </a:t>
            </a:r>
            <a:r>
              <a:rPr lang="nl-BE" sz="1800" b="1" dirty="0">
                <a:solidFill>
                  <a:schemeClr val="accent2"/>
                </a:solidFill>
                <a:latin typeface="Calibri" panose="020F0502020204030204" pitchFamily="34" charset="0"/>
                <a:cs typeface="Calibri" panose="020F0502020204030204" pitchFamily="34" charset="0"/>
              </a:rPr>
              <a:t>in beweging houden - in vraag blijven stellen</a:t>
            </a:r>
            <a:r>
              <a:rPr lang="nl-BE" sz="1800" dirty="0">
                <a:solidFill>
                  <a:schemeClr val="tx1"/>
                </a:solidFill>
                <a:latin typeface="Calibri" panose="020F0502020204030204" pitchFamily="34" charset="0"/>
                <a:cs typeface="Calibri" panose="020F0502020204030204" pitchFamily="34" charset="0"/>
              </a:rPr>
              <a:t>.</a:t>
            </a:r>
          </a:p>
          <a:p>
            <a:pPr algn="l"/>
            <a:r>
              <a:rPr lang="nl-BE" sz="1800" dirty="0">
                <a:solidFill>
                  <a:schemeClr val="tx1"/>
                </a:solidFill>
                <a:latin typeface="Calibri" panose="020F0502020204030204" pitchFamily="34" charset="0"/>
                <a:cs typeface="Calibri" panose="020F0502020204030204" pitchFamily="34" charset="0"/>
              </a:rPr>
              <a:t>Wat zijn deze rituelen?</a:t>
            </a:r>
          </a:p>
          <a:p>
            <a:pPr lvl="1"/>
            <a:r>
              <a:rPr lang="nl-BE" sz="1600" dirty="0">
                <a:solidFill>
                  <a:schemeClr val="tx1"/>
                </a:solidFill>
                <a:latin typeface="Calibri" panose="020F0502020204030204" pitchFamily="34" charset="0"/>
                <a:cs typeface="Calibri" panose="020F0502020204030204" pitchFamily="34" charset="0"/>
              </a:rPr>
              <a:t>Opmaken van </a:t>
            </a:r>
            <a:r>
              <a:rPr lang="nl-BE" sz="1600" b="1" dirty="0">
                <a:solidFill>
                  <a:schemeClr val="accent2"/>
                </a:solidFill>
                <a:latin typeface="Calibri" panose="020F0502020204030204" pitchFamily="34" charset="0"/>
                <a:cs typeface="Calibri" panose="020F0502020204030204" pitchFamily="34" charset="0"/>
              </a:rPr>
              <a:t>intentieplannen</a:t>
            </a:r>
            <a:r>
              <a:rPr lang="nl-BE" sz="1600" dirty="0">
                <a:solidFill>
                  <a:schemeClr val="tx1"/>
                </a:solidFill>
                <a:latin typeface="Calibri" panose="020F0502020204030204" pitchFamily="34" charset="0"/>
                <a:cs typeface="Calibri" panose="020F0502020204030204" pitchFamily="34" charset="0"/>
              </a:rPr>
              <a:t> = intentie geeft aan dat je iets wil bereiken = </a:t>
            </a:r>
            <a:r>
              <a:rPr lang="nl-BE" sz="1600" b="1" dirty="0">
                <a:solidFill>
                  <a:schemeClr val="accent2"/>
                </a:solidFill>
                <a:latin typeface="Calibri" panose="020F0502020204030204" pitchFamily="34" charset="0"/>
                <a:cs typeface="Calibri" panose="020F0502020204030204" pitchFamily="34" charset="0"/>
              </a:rPr>
              <a:t>basisleidraad</a:t>
            </a:r>
            <a:r>
              <a:rPr lang="nl-BE" sz="1600" dirty="0">
                <a:solidFill>
                  <a:schemeClr val="tx1"/>
                </a:solidFill>
                <a:latin typeface="Calibri" panose="020F0502020204030204" pitchFamily="34" charset="0"/>
                <a:cs typeface="Calibri" panose="020F0502020204030204" pitchFamily="34" charset="0"/>
              </a:rPr>
              <a:t>.</a:t>
            </a:r>
          </a:p>
          <a:p>
            <a:pPr lvl="1"/>
            <a:r>
              <a:rPr lang="nl-BE" sz="1600" dirty="0">
                <a:solidFill>
                  <a:schemeClr val="tx1"/>
                </a:solidFill>
                <a:latin typeface="Calibri" panose="020F0502020204030204" pitchFamily="34" charset="0"/>
                <a:cs typeface="Calibri" panose="020F0502020204030204" pitchFamily="34" charset="0"/>
              </a:rPr>
              <a:t>Belangrijk om deze </a:t>
            </a:r>
            <a:r>
              <a:rPr lang="nl-BE" sz="1600" b="1" dirty="0">
                <a:solidFill>
                  <a:schemeClr val="accent2"/>
                </a:solidFill>
                <a:latin typeface="Calibri" panose="020F0502020204030204" pitchFamily="34" charset="0"/>
                <a:cs typeface="Calibri" panose="020F0502020204030204" pitchFamily="34" charset="0"/>
              </a:rPr>
              <a:t>wendbaar toe </a:t>
            </a:r>
            <a:r>
              <a:rPr lang="nl-BE" sz="1600" dirty="0">
                <a:solidFill>
                  <a:schemeClr val="tx1"/>
                </a:solidFill>
                <a:latin typeface="Calibri" panose="020F0502020204030204" pitchFamily="34" charset="0"/>
                <a:cs typeface="Calibri" panose="020F0502020204030204" pitchFamily="34" charset="0"/>
              </a:rPr>
              <a:t>te </a:t>
            </a:r>
            <a:r>
              <a:rPr lang="nl-BE" sz="1600" b="1" dirty="0">
                <a:solidFill>
                  <a:schemeClr val="accent2"/>
                </a:solidFill>
                <a:latin typeface="Calibri" panose="020F0502020204030204" pitchFamily="34" charset="0"/>
                <a:cs typeface="Calibri" panose="020F0502020204030204" pitchFamily="34" charset="0"/>
              </a:rPr>
              <a:t>passen</a:t>
            </a:r>
            <a:r>
              <a:rPr lang="nl-BE" sz="1600" dirty="0">
                <a:solidFill>
                  <a:schemeClr val="tx1"/>
                </a:solidFill>
                <a:latin typeface="Calibri" panose="020F0502020204030204" pitchFamily="34" charset="0"/>
                <a:cs typeface="Calibri" panose="020F0502020204030204" pitchFamily="34" charset="0"/>
              </a:rPr>
              <a:t> – geen enkel artistiek pad kan je op voorhand volledig voorspellen.</a:t>
            </a:r>
          </a:p>
          <a:p>
            <a:pPr lvl="1"/>
            <a:r>
              <a:rPr lang="nl-BE" sz="1600" b="1" dirty="0">
                <a:solidFill>
                  <a:schemeClr val="accent2"/>
                </a:solidFill>
                <a:latin typeface="Calibri" panose="020F0502020204030204" pitchFamily="34" charset="0"/>
                <a:cs typeface="Calibri" panose="020F0502020204030204" pitchFamily="34" charset="0"/>
              </a:rPr>
              <a:t>Bijsturen</a:t>
            </a:r>
            <a:r>
              <a:rPr lang="nl-BE" sz="1600" dirty="0">
                <a:solidFill>
                  <a:schemeClr val="tx1"/>
                </a:solidFill>
                <a:latin typeface="Calibri" panose="020F0502020204030204" pitchFamily="34" charset="0"/>
                <a:cs typeface="Calibri" panose="020F0502020204030204" pitchFamily="34" charset="0"/>
              </a:rPr>
              <a:t> en </a:t>
            </a:r>
            <a:r>
              <a:rPr lang="nl-BE" sz="1600" b="1" dirty="0">
                <a:solidFill>
                  <a:schemeClr val="accent2"/>
                </a:solidFill>
                <a:latin typeface="Calibri" panose="020F0502020204030204" pitchFamily="34" charset="0"/>
                <a:cs typeface="Calibri" panose="020F0502020204030204" pitchFamily="34" charset="0"/>
              </a:rPr>
              <a:t>verfijnen</a:t>
            </a:r>
            <a:r>
              <a:rPr lang="nl-BE" sz="1600" dirty="0">
                <a:solidFill>
                  <a:schemeClr val="tx1"/>
                </a:solidFill>
                <a:latin typeface="Calibri" panose="020F0502020204030204" pitchFamily="34" charset="0"/>
                <a:cs typeface="Calibri" panose="020F0502020204030204" pitchFamily="34" charset="0"/>
              </a:rPr>
              <a:t> van de intentieplannen = </a:t>
            </a:r>
            <a:r>
              <a:rPr lang="nl-BE" sz="1600" b="1" dirty="0">
                <a:solidFill>
                  <a:schemeClr val="accent2"/>
                </a:solidFill>
                <a:latin typeface="Calibri" panose="020F0502020204030204" pitchFamily="34" charset="0"/>
                <a:cs typeface="Calibri" panose="020F0502020204030204" pitchFamily="34" charset="0"/>
              </a:rPr>
              <a:t>doelgerichtheid</a:t>
            </a:r>
            <a:r>
              <a:rPr lang="nl-BE" sz="1600" dirty="0">
                <a:solidFill>
                  <a:schemeClr val="tx1"/>
                </a:solidFill>
                <a:latin typeface="Calibri" panose="020F0502020204030204" pitchFamily="34" charset="0"/>
                <a:cs typeface="Calibri" panose="020F0502020204030204" pitchFamily="34" charset="0"/>
              </a:rPr>
              <a:t> – </a:t>
            </a:r>
            <a:r>
              <a:rPr lang="nl-BE" sz="1600" b="1" dirty="0">
                <a:solidFill>
                  <a:schemeClr val="accent2"/>
                </a:solidFill>
                <a:latin typeface="Calibri" panose="020F0502020204030204" pitchFamily="34" charset="0"/>
                <a:cs typeface="Calibri" panose="020F0502020204030204" pitchFamily="34" charset="0"/>
              </a:rPr>
              <a:t>aansluiten bij het leerplan </a:t>
            </a:r>
            <a:r>
              <a:rPr lang="nl-BE" sz="1600" dirty="0">
                <a:solidFill>
                  <a:schemeClr val="tx1"/>
                </a:solidFill>
                <a:latin typeface="Calibri" panose="020F0502020204030204" pitchFamily="34" charset="0"/>
                <a:cs typeface="Calibri" panose="020F0502020204030204" pitchFamily="34" charset="0"/>
              </a:rPr>
              <a:t>– stimuleren van een </a:t>
            </a:r>
            <a:r>
              <a:rPr lang="nl-BE" sz="1600" b="1" dirty="0">
                <a:solidFill>
                  <a:schemeClr val="accent2"/>
                </a:solidFill>
                <a:latin typeface="Calibri" panose="020F0502020204030204" pitchFamily="34" charset="0"/>
                <a:cs typeface="Calibri" panose="020F0502020204030204" pitchFamily="34" charset="0"/>
              </a:rPr>
              <a:t>gedifferentieerde atelierpraktijk</a:t>
            </a:r>
            <a:r>
              <a:rPr lang="nl-BE" sz="1600" dirty="0">
                <a:solidFill>
                  <a:schemeClr val="tx1"/>
                </a:solidFill>
                <a:latin typeface="Calibri" panose="020F0502020204030204" pitchFamily="34" charset="0"/>
                <a:cs typeface="Calibri" panose="020F0502020204030204" pitchFamily="34" charset="0"/>
              </a:rPr>
              <a:t>.</a:t>
            </a:r>
          </a:p>
          <a:p>
            <a:pPr marL="306000" lvl="1">
              <a:lnSpc>
                <a:spcPct val="110000"/>
              </a:lnSpc>
            </a:pPr>
            <a:r>
              <a:rPr lang="nl-BE" sz="1800" dirty="0">
                <a:solidFill>
                  <a:schemeClr val="tx1"/>
                </a:solidFill>
                <a:latin typeface="Calibri" panose="020F0502020204030204" pitchFamily="34" charset="0"/>
                <a:cs typeface="Calibri" panose="020F0502020204030204" pitchFamily="34" charset="0"/>
              </a:rPr>
              <a:t>Mogelijke interventies:</a:t>
            </a:r>
          </a:p>
          <a:p>
            <a:pPr marL="576000" lvl="2">
              <a:lnSpc>
                <a:spcPct val="110000"/>
              </a:lnSpc>
            </a:pPr>
            <a:r>
              <a:rPr lang="nl-BE" sz="1600" dirty="0">
                <a:solidFill>
                  <a:schemeClr val="tx1"/>
                </a:solidFill>
                <a:latin typeface="Calibri" panose="020F0502020204030204" pitchFamily="34" charset="0"/>
                <a:cs typeface="Calibri" panose="020F0502020204030204" pitchFamily="34" charset="0"/>
              </a:rPr>
              <a:t>De directeur/pedagogische coördinator/externe pedagogische begeleidingsdienst/collega’s:</a:t>
            </a:r>
          </a:p>
          <a:p>
            <a:pPr lvl="3"/>
            <a:r>
              <a:rPr lang="nl-BE" sz="1400" dirty="0">
                <a:solidFill>
                  <a:schemeClr val="tx1"/>
                </a:solidFill>
                <a:latin typeface="Calibri" panose="020F0502020204030204" pitchFamily="34" charset="0"/>
                <a:cs typeface="Calibri" panose="020F0502020204030204" pitchFamily="34" charset="0"/>
              </a:rPr>
              <a:t>Feedback geven op de intentieplan.</a:t>
            </a:r>
          </a:p>
          <a:p>
            <a:pPr lvl="3"/>
            <a:r>
              <a:rPr lang="nl-BE" sz="1400" dirty="0">
                <a:solidFill>
                  <a:schemeClr val="tx1"/>
                </a:solidFill>
                <a:latin typeface="Calibri" panose="020F0502020204030204" pitchFamily="34" charset="0"/>
                <a:cs typeface="Calibri" panose="020F0502020204030204" pitchFamily="34" charset="0"/>
              </a:rPr>
              <a:t>In dialoog gaan met leraars over hun intentieplannen.</a:t>
            </a:r>
          </a:p>
          <a:p>
            <a:pPr marL="576000" lvl="2">
              <a:lnSpc>
                <a:spcPct val="110000"/>
              </a:lnSpc>
            </a:pPr>
            <a:r>
              <a:rPr lang="nl-BE" sz="1600" dirty="0">
                <a:solidFill>
                  <a:schemeClr val="tx1"/>
                </a:solidFill>
                <a:latin typeface="Calibri" panose="020F0502020204030204" pitchFamily="34" charset="0"/>
                <a:cs typeface="Calibri" panose="020F0502020204030204" pitchFamily="34" charset="0"/>
              </a:rPr>
              <a:t>Het leerkrachtenteam:</a:t>
            </a:r>
          </a:p>
          <a:p>
            <a:pPr lvl="3"/>
            <a:r>
              <a:rPr lang="nl-BE" sz="1400" dirty="0">
                <a:solidFill>
                  <a:schemeClr val="tx1"/>
                </a:solidFill>
                <a:latin typeface="Calibri" panose="020F0502020204030204" pitchFamily="34" charset="0"/>
                <a:cs typeface="Calibri" panose="020F0502020204030204" pitchFamily="34" charset="0"/>
              </a:rPr>
              <a:t>Sterke praktijken en opdrachten worden uitgewisseld.</a:t>
            </a:r>
          </a:p>
          <a:p>
            <a:pPr lvl="3"/>
            <a:r>
              <a:rPr lang="nl-BE" sz="1400" dirty="0">
                <a:solidFill>
                  <a:schemeClr val="tx1"/>
                </a:solidFill>
                <a:latin typeface="Calibri" panose="020F0502020204030204" pitchFamily="34" charset="0"/>
                <a:cs typeface="Calibri" panose="020F0502020204030204" pitchFamily="34" charset="0"/>
              </a:rPr>
              <a:t>Collega’s kijken tijdens intervisiemomenten mee met een leraar en zoeken mee naar mogelijke leerpistes.</a:t>
            </a:r>
          </a:p>
          <a:p>
            <a:pPr lvl="3"/>
            <a:r>
              <a:rPr lang="nl-BE" sz="1400" dirty="0">
                <a:solidFill>
                  <a:schemeClr val="tx1"/>
                </a:solidFill>
                <a:latin typeface="Calibri" panose="020F0502020204030204" pitchFamily="34" charset="0"/>
                <a:cs typeface="Calibri" panose="020F0502020204030204" pitchFamily="34" charset="0"/>
              </a:rPr>
              <a:t>Leraars screenen hun artistieke praktijk vanuit de bril van de 17 artistieke competenties en de intentieplannen van het team.</a:t>
            </a:r>
          </a:p>
          <a:p>
            <a:pPr lvl="1"/>
            <a:endParaRPr lang="nl-BE" i="0" u="none" strike="noStrike" baseline="0" dirty="0">
              <a:solidFill>
                <a:schemeClr val="tx1"/>
              </a:solidFill>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13CAC906-5F93-43F2-9A63-55A2A9090211}"/>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227295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443881" y="123726"/>
            <a:ext cx="11047177" cy="1188720"/>
          </a:xfrm>
        </p:spPr>
        <p:txBody>
          <a:bodyPr rtlCol="0">
            <a:normAutofit/>
          </a:bodyPr>
          <a:lstStyle/>
          <a:p>
            <a:pPr rtl="0"/>
            <a:r>
              <a:rPr lang="nl-BE" dirty="0"/>
              <a:t>RITUELEN = KWALITEITSZORG</a:t>
            </a:r>
            <a:endParaRPr lang="nl" dirty="0"/>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D29DD5A7-34FE-44EB-AD3E-85E3CA9567B0}"/>
              </a:ext>
            </a:extLst>
          </p:cNvPr>
          <p:cNvSpPr>
            <a:spLocks noGrp="1"/>
          </p:cNvSpPr>
          <p:nvPr>
            <p:ph idx="1"/>
          </p:nvPr>
        </p:nvSpPr>
        <p:spPr>
          <a:xfrm>
            <a:off x="355107" y="1312446"/>
            <a:ext cx="11836894" cy="6090702"/>
          </a:xfrm>
        </p:spPr>
        <p:txBody>
          <a:bodyPr>
            <a:noAutofit/>
          </a:bodyPr>
          <a:lstStyle/>
          <a:p>
            <a:pPr lvl="1"/>
            <a:r>
              <a:rPr lang="nl-BE" sz="1800" b="1" dirty="0">
                <a:solidFill>
                  <a:schemeClr val="accent2"/>
                </a:solidFill>
                <a:latin typeface="Calibri" panose="020F0502020204030204" pitchFamily="34" charset="0"/>
                <a:cs typeface="Calibri" panose="020F0502020204030204" pitchFamily="34" charset="0"/>
              </a:rPr>
              <a:t>Intenties</a:t>
            </a:r>
            <a:r>
              <a:rPr lang="nl-BE" sz="1800" dirty="0">
                <a:solidFill>
                  <a:schemeClr val="tx1"/>
                </a:solidFill>
                <a:latin typeface="Calibri" panose="020F0502020204030204" pitchFamily="34" charset="0"/>
                <a:cs typeface="Calibri" panose="020F0502020204030204" pitchFamily="34" charset="0"/>
              </a:rPr>
              <a:t> ontwikkelen </a:t>
            </a:r>
            <a:r>
              <a:rPr lang="nl-BE" sz="1800" b="1" dirty="0">
                <a:solidFill>
                  <a:schemeClr val="accent2"/>
                </a:solidFill>
                <a:latin typeface="Calibri" panose="020F0502020204030204" pitchFamily="34" charset="0"/>
                <a:cs typeface="Calibri" panose="020F0502020204030204" pitchFamily="34" charset="0"/>
              </a:rPr>
              <a:t>vanuit de doelen </a:t>
            </a:r>
            <a:r>
              <a:rPr lang="nl-BE" sz="1800" dirty="0">
                <a:solidFill>
                  <a:schemeClr val="tx1"/>
                </a:solidFill>
                <a:latin typeface="Calibri" panose="020F0502020204030204" pitchFamily="34" charset="0"/>
                <a:cs typeface="Calibri" panose="020F0502020204030204" pitchFamily="34" charset="0"/>
              </a:rPr>
              <a:t>van het </a:t>
            </a:r>
            <a:r>
              <a:rPr lang="nl-BE" sz="1800" b="1" dirty="0">
                <a:solidFill>
                  <a:schemeClr val="accent2"/>
                </a:solidFill>
                <a:latin typeface="Calibri" panose="020F0502020204030204" pitchFamily="34" charset="0"/>
                <a:cs typeface="Calibri" panose="020F0502020204030204" pitchFamily="34" charset="0"/>
              </a:rPr>
              <a:t>leerplan</a:t>
            </a:r>
            <a:r>
              <a:rPr lang="nl-BE" sz="1800" dirty="0">
                <a:solidFill>
                  <a:schemeClr val="tx1"/>
                </a:solidFill>
                <a:latin typeface="Calibri" panose="020F0502020204030204" pitchFamily="34" charset="0"/>
                <a:cs typeface="Calibri" panose="020F0502020204030204" pitchFamily="34" charset="0"/>
              </a:rPr>
              <a:t>. </a:t>
            </a:r>
          </a:p>
          <a:p>
            <a:pPr lvl="1"/>
            <a:r>
              <a:rPr lang="nl-BE" sz="1800" b="1" dirty="0">
                <a:solidFill>
                  <a:schemeClr val="accent2"/>
                </a:solidFill>
                <a:latin typeface="Calibri" panose="020F0502020204030204" pitchFamily="34" charset="0"/>
                <a:cs typeface="Calibri" panose="020F0502020204030204" pitchFamily="34" charset="0"/>
              </a:rPr>
              <a:t>Regelmatig onderzoeken </a:t>
            </a:r>
            <a:r>
              <a:rPr lang="nl-BE" sz="1800" dirty="0">
                <a:solidFill>
                  <a:schemeClr val="tx1"/>
                </a:solidFill>
                <a:latin typeface="Calibri" panose="020F0502020204030204" pitchFamily="34" charset="0"/>
                <a:cs typeface="Calibri" panose="020F0502020204030204" pitchFamily="34" charset="0"/>
              </a:rPr>
              <a:t>welke </a:t>
            </a:r>
            <a:r>
              <a:rPr lang="nl-BE" sz="1800" b="1" dirty="0">
                <a:solidFill>
                  <a:schemeClr val="accent2"/>
                </a:solidFill>
                <a:latin typeface="Calibri" panose="020F0502020204030204" pitchFamily="34" charset="0"/>
                <a:cs typeface="Calibri" panose="020F0502020204030204" pitchFamily="34" charset="0"/>
              </a:rPr>
              <a:t>competenties</a:t>
            </a:r>
            <a:r>
              <a:rPr lang="nl-BE" sz="1800" dirty="0">
                <a:solidFill>
                  <a:schemeClr val="tx1"/>
                </a:solidFill>
                <a:latin typeface="Calibri" panose="020F0502020204030204" pitchFamily="34" charset="0"/>
                <a:cs typeface="Calibri" panose="020F0502020204030204" pitchFamily="34" charset="0"/>
              </a:rPr>
              <a:t> nog </a:t>
            </a:r>
            <a:r>
              <a:rPr lang="nl-BE" sz="1800" b="1" dirty="0">
                <a:solidFill>
                  <a:schemeClr val="accent2"/>
                </a:solidFill>
                <a:latin typeface="Calibri" panose="020F0502020204030204" pitchFamily="34" charset="0"/>
                <a:cs typeface="Calibri" panose="020F0502020204030204" pitchFamily="34" charset="0"/>
              </a:rPr>
              <a:t>te weinig </a:t>
            </a:r>
            <a:r>
              <a:rPr lang="nl-BE" sz="1800" dirty="0">
                <a:solidFill>
                  <a:schemeClr val="tx1"/>
                </a:solidFill>
                <a:latin typeface="Calibri" panose="020F0502020204030204" pitchFamily="34" charset="0"/>
                <a:cs typeface="Calibri" panose="020F0502020204030204" pitchFamily="34" charset="0"/>
              </a:rPr>
              <a:t>aan bod komen en welke </a:t>
            </a:r>
            <a:r>
              <a:rPr lang="nl-BE" sz="1800" b="1" dirty="0">
                <a:solidFill>
                  <a:schemeClr val="accent2"/>
                </a:solidFill>
                <a:latin typeface="Calibri" panose="020F0502020204030204" pitchFamily="34" charset="0"/>
                <a:cs typeface="Calibri" panose="020F0502020204030204" pitchFamily="34" charset="0"/>
              </a:rPr>
              <a:t>verdiept</a:t>
            </a:r>
            <a:r>
              <a:rPr lang="nl-BE" sz="1800" dirty="0">
                <a:solidFill>
                  <a:schemeClr val="tx1"/>
                </a:solidFill>
                <a:latin typeface="Calibri" panose="020F0502020204030204" pitchFamily="34" charset="0"/>
                <a:cs typeface="Calibri" panose="020F0502020204030204" pitchFamily="34" charset="0"/>
              </a:rPr>
              <a:t> kunnen worden.</a:t>
            </a:r>
          </a:p>
          <a:p>
            <a:pPr lvl="1"/>
            <a:r>
              <a:rPr lang="nl-BE" sz="1800" b="1" dirty="0">
                <a:solidFill>
                  <a:schemeClr val="accent2"/>
                </a:solidFill>
                <a:latin typeface="Calibri" panose="020F0502020204030204" pitchFamily="34" charset="0"/>
                <a:cs typeface="Calibri" panose="020F0502020204030204" pitchFamily="34" charset="0"/>
              </a:rPr>
              <a:t>Overkoepelend afspraken </a:t>
            </a:r>
            <a:r>
              <a:rPr lang="nl-BE" sz="1800" dirty="0">
                <a:solidFill>
                  <a:schemeClr val="tx1"/>
                </a:solidFill>
                <a:latin typeface="Calibri" panose="020F0502020204030204" pitchFamily="34" charset="0"/>
                <a:cs typeface="Calibri" panose="020F0502020204030204" pitchFamily="34" charset="0"/>
              </a:rPr>
              <a:t>zorgen ervoor dat thema’s niet nodeloos dubbel aan bod komen.</a:t>
            </a:r>
          </a:p>
          <a:p>
            <a:pPr lvl="1"/>
            <a:r>
              <a:rPr lang="nl-BE" sz="1800" dirty="0">
                <a:solidFill>
                  <a:schemeClr val="tx1"/>
                </a:solidFill>
                <a:latin typeface="Calibri" panose="020F0502020204030204" pitchFamily="34" charset="0"/>
                <a:cs typeface="Calibri" panose="020F0502020204030204" pitchFamily="34" charset="0"/>
              </a:rPr>
              <a:t>Sterke </a:t>
            </a:r>
            <a:r>
              <a:rPr lang="nl-BE" sz="1800" b="1" dirty="0">
                <a:solidFill>
                  <a:schemeClr val="accent2"/>
                </a:solidFill>
                <a:latin typeface="Calibri" panose="020F0502020204030204" pitchFamily="34" charset="0"/>
                <a:cs typeface="Calibri" panose="020F0502020204030204" pitchFamily="34" charset="0"/>
              </a:rPr>
              <a:t>intentieplannen</a:t>
            </a:r>
            <a:r>
              <a:rPr lang="nl-BE" sz="1800" dirty="0">
                <a:solidFill>
                  <a:schemeClr val="tx1"/>
                </a:solidFill>
                <a:latin typeface="Calibri" panose="020F0502020204030204" pitchFamily="34" charset="0"/>
                <a:cs typeface="Calibri" panose="020F0502020204030204" pitchFamily="34" charset="0"/>
              </a:rPr>
              <a:t> en ideeën worden </a:t>
            </a:r>
            <a:r>
              <a:rPr lang="nl-BE" sz="1800" b="1" dirty="0">
                <a:solidFill>
                  <a:schemeClr val="accent2"/>
                </a:solidFill>
                <a:latin typeface="Calibri" panose="020F0502020204030204" pitchFamily="34" charset="0"/>
                <a:cs typeface="Calibri" panose="020F0502020204030204" pitchFamily="34" charset="0"/>
              </a:rPr>
              <a:t>gedocumenteerd en bewaard </a:t>
            </a:r>
            <a:r>
              <a:rPr lang="nl-BE" sz="1800" dirty="0">
                <a:solidFill>
                  <a:schemeClr val="tx1"/>
                </a:solidFill>
                <a:latin typeface="Calibri" panose="020F0502020204030204" pitchFamily="34" charset="0"/>
                <a:cs typeface="Calibri" panose="020F0502020204030204" pitchFamily="34" charset="0"/>
              </a:rPr>
              <a:t>voor de leraars van nu en later. </a:t>
            </a:r>
            <a:r>
              <a:rPr lang="nl-BE" sz="1800" b="1" dirty="0">
                <a:solidFill>
                  <a:schemeClr val="accent2"/>
                </a:solidFill>
                <a:latin typeface="Calibri" panose="020F0502020204030204" pitchFamily="34" charset="0"/>
                <a:cs typeface="Calibri" panose="020F0502020204030204" pitchFamily="34" charset="0"/>
              </a:rPr>
              <a:t>Documenteren</a:t>
            </a:r>
            <a:r>
              <a:rPr lang="nl-BE" sz="1800" dirty="0">
                <a:solidFill>
                  <a:schemeClr val="tx1"/>
                </a:solidFill>
                <a:latin typeface="Calibri" panose="020F0502020204030204" pitchFamily="34" charset="0"/>
                <a:cs typeface="Calibri" panose="020F0502020204030204" pitchFamily="34" charset="0"/>
              </a:rPr>
              <a:t> is een </a:t>
            </a:r>
            <a:r>
              <a:rPr lang="nl-BE" sz="1800" b="1" dirty="0">
                <a:solidFill>
                  <a:schemeClr val="accent2"/>
                </a:solidFill>
                <a:latin typeface="Calibri" panose="020F0502020204030204" pitchFamily="34" charset="0"/>
                <a:cs typeface="Calibri" panose="020F0502020204030204" pitchFamily="34" charset="0"/>
              </a:rPr>
              <a:t>essentieel bestanddeel </a:t>
            </a:r>
            <a:r>
              <a:rPr lang="nl-BE" sz="1800" dirty="0">
                <a:solidFill>
                  <a:schemeClr val="tx1"/>
                </a:solidFill>
                <a:latin typeface="Calibri" panose="020F0502020204030204" pitchFamily="34" charset="0"/>
                <a:cs typeface="Calibri" panose="020F0502020204030204" pitchFamily="34" charset="0"/>
              </a:rPr>
              <a:t>van de </a:t>
            </a:r>
            <a:r>
              <a:rPr lang="nl-BE" sz="1800" b="1" dirty="0">
                <a:solidFill>
                  <a:schemeClr val="accent2"/>
                </a:solidFill>
                <a:latin typeface="Calibri" panose="020F0502020204030204" pitchFamily="34" charset="0"/>
                <a:cs typeface="Calibri" panose="020F0502020204030204" pitchFamily="34" charset="0"/>
              </a:rPr>
              <a:t>eigen kwaliteitszorg</a:t>
            </a:r>
            <a:r>
              <a:rPr lang="nl-BE" sz="1800" dirty="0">
                <a:solidFill>
                  <a:schemeClr val="tx1"/>
                </a:solidFill>
                <a:latin typeface="Calibri" panose="020F0502020204030204" pitchFamily="34" charset="0"/>
                <a:cs typeface="Calibri" panose="020F0502020204030204" pitchFamily="34" charset="0"/>
              </a:rPr>
              <a:t>.</a:t>
            </a:r>
          </a:p>
          <a:p>
            <a:pPr lvl="1"/>
            <a:r>
              <a:rPr lang="nl-BE" sz="1800" b="1" dirty="0">
                <a:solidFill>
                  <a:schemeClr val="accent2"/>
                </a:solidFill>
                <a:latin typeface="Calibri" panose="020F0502020204030204" pitchFamily="34" charset="0"/>
                <a:cs typeface="Calibri" panose="020F0502020204030204" pitchFamily="34" charset="0"/>
              </a:rPr>
              <a:t>Vanuit de doelen </a:t>
            </a:r>
            <a:r>
              <a:rPr lang="nl-BE" sz="1800" dirty="0">
                <a:solidFill>
                  <a:schemeClr val="tx1"/>
                </a:solidFill>
                <a:latin typeface="Calibri" panose="020F0502020204030204" pitchFamily="34" charset="0"/>
                <a:cs typeface="Calibri" panose="020F0502020204030204" pitchFamily="34" charset="0"/>
              </a:rPr>
              <a:t>van het leerplan de </a:t>
            </a:r>
            <a:r>
              <a:rPr lang="nl-BE" sz="1800" b="1" dirty="0">
                <a:solidFill>
                  <a:schemeClr val="accent2"/>
                </a:solidFill>
                <a:latin typeface="Calibri" panose="020F0502020204030204" pitchFamily="34" charset="0"/>
                <a:cs typeface="Calibri" panose="020F0502020204030204" pitchFamily="34" charset="0"/>
              </a:rPr>
              <a:t>evaluatiefiches</a:t>
            </a:r>
            <a:r>
              <a:rPr lang="nl-BE" sz="1800" dirty="0">
                <a:solidFill>
                  <a:schemeClr val="tx1"/>
                </a:solidFill>
                <a:latin typeface="Calibri" panose="020F0502020204030204" pitchFamily="34" charset="0"/>
                <a:cs typeface="Calibri" panose="020F0502020204030204" pitchFamily="34" charset="0"/>
              </a:rPr>
              <a:t> voor de leerling schrijven. </a:t>
            </a:r>
          </a:p>
          <a:p>
            <a:pPr lvl="1"/>
            <a:r>
              <a:rPr lang="nl-BE" sz="1800" dirty="0">
                <a:solidFill>
                  <a:schemeClr val="tx1"/>
                </a:solidFill>
                <a:latin typeface="Calibri" panose="020F0502020204030204" pitchFamily="34" charset="0"/>
                <a:cs typeface="Calibri" panose="020F0502020204030204" pitchFamily="34" charset="0"/>
              </a:rPr>
              <a:t>De leerkracht </a:t>
            </a:r>
            <a:r>
              <a:rPr lang="nl-BE" sz="1800" b="1" dirty="0">
                <a:solidFill>
                  <a:schemeClr val="accent2"/>
                </a:solidFill>
                <a:latin typeface="Calibri" panose="020F0502020204030204" pitchFamily="34" charset="0"/>
                <a:cs typeface="Calibri" panose="020F0502020204030204" pitchFamily="34" charset="0"/>
              </a:rPr>
              <a:t>evalueert zijn/haar eigen onderwijspraktijk</a:t>
            </a:r>
            <a:r>
              <a:rPr lang="nl-BE" sz="1800" dirty="0">
                <a:solidFill>
                  <a:schemeClr val="tx1"/>
                </a:solidFill>
                <a:latin typeface="Calibri" panose="020F0502020204030204" pitchFamily="34" charset="0"/>
                <a:cs typeface="Calibri" panose="020F0502020204030204" pitchFamily="34" charset="0"/>
              </a:rPr>
              <a:t>. Wat liep goed? Wat minder? Wat moet aangepast worden? </a:t>
            </a:r>
          </a:p>
          <a:p>
            <a:pPr algn="l"/>
            <a:endParaRPr lang="nl-BE" b="1" dirty="0">
              <a:solidFill>
                <a:schemeClr val="accent2"/>
              </a:solidFill>
              <a:latin typeface="Calibri" panose="020F0502020204030204" pitchFamily="34" charset="0"/>
              <a:cs typeface="Calibri" panose="020F0502020204030204" pitchFamily="34" charset="0"/>
            </a:endParaRPr>
          </a:p>
          <a:p>
            <a:pPr algn="l"/>
            <a:endParaRPr lang="nl-BE" i="0" u="none" strike="noStrike" baseline="0" dirty="0">
              <a:solidFill>
                <a:schemeClr val="tx1"/>
              </a:solidFill>
              <a:latin typeface="Calibri" panose="020F0502020204030204" pitchFamily="34" charset="0"/>
              <a:cs typeface="Calibri" panose="020F0502020204030204" pitchFamily="34" charset="0"/>
            </a:endParaRPr>
          </a:p>
        </p:txBody>
      </p:sp>
      <p:sp>
        <p:nvSpPr>
          <p:cNvPr id="9" name="Tekstvak 8">
            <a:extLst>
              <a:ext uri="{FF2B5EF4-FFF2-40B4-BE49-F238E27FC236}">
                <a16:creationId xmlns:a16="http://schemas.microsoft.com/office/drawing/2014/main" id="{1018DCE3-D109-411B-BFA1-F64427FCE812}"/>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073269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hoe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hthoe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hoe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hoe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hthoek 11">
            <a:extLst>
              <a:ext uri="{FF2B5EF4-FFF2-40B4-BE49-F238E27FC236}">
                <a16:creationId xmlns:a16="http://schemas.microsoft.com/office/drawing/2014/main" id="{10D14388-4F99-4919-B328-DF080677A627}"/>
              </a:ext>
            </a:extLst>
          </p:cNvPr>
          <p:cNvSpPr/>
          <p:nvPr/>
        </p:nvSpPr>
        <p:spPr>
          <a:xfrm>
            <a:off x="134661" y="1084475"/>
            <a:ext cx="11610806" cy="14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42832" y="891949"/>
            <a:ext cx="11194463" cy="830476"/>
          </a:xfrm>
        </p:spPr>
        <p:txBody>
          <a:bodyPr rtlCol="0">
            <a:normAutofit/>
          </a:bodyPr>
          <a:lstStyle/>
          <a:p>
            <a:pPr rtl="0"/>
            <a:r>
              <a:rPr lang="nl-BE" dirty="0"/>
              <a:t>H</a:t>
            </a:r>
            <a:r>
              <a:rPr lang="nl" dirty="0"/>
              <a:t>et ARTISTIEK PEDAGOGISCH PROJECT VAN DE AHA!</a:t>
            </a:r>
          </a:p>
        </p:txBody>
      </p:sp>
      <p:sp>
        <p:nvSpPr>
          <p:cNvPr id="13" name="Subtitel 2">
            <a:extLst>
              <a:ext uri="{FF2B5EF4-FFF2-40B4-BE49-F238E27FC236}">
                <a16:creationId xmlns:a16="http://schemas.microsoft.com/office/drawing/2014/main" id="{F1A63318-0357-4F68-9C91-768D70DCF3CE}"/>
              </a:ext>
            </a:extLst>
          </p:cNvPr>
          <p:cNvSpPr>
            <a:spLocks noGrp="1"/>
          </p:cNvSpPr>
          <p:nvPr>
            <p:ph type="subTitle" idx="1"/>
          </p:nvPr>
        </p:nvSpPr>
        <p:spPr>
          <a:xfrm>
            <a:off x="368926" y="748413"/>
            <a:ext cx="11544550" cy="745070"/>
          </a:xfrm>
        </p:spPr>
        <p:txBody>
          <a:bodyPr rtlCol="0">
            <a:normAutofit/>
          </a:bodyPr>
          <a:lstStyle/>
          <a:p>
            <a:pPr rtl="0"/>
            <a:r>
              <a:rPr lang="nl-BE" sz="2200" b="1" dirty="0">
                <a:latin typeface="Calibri" panose="020F0502020204030204" pitchFamily="34" charset="0"/>
                <a:cs typeface="Calibri" panose="020F0502020204030204" pitchFamily="34" charset="0"/>
              </a:rPr>
              <a:t>D</a:t>
            </a:r>
            <a:r>
              <a:rPr lang="nl" sz="2200" b="1" dirty="0">
                <a:latin typeface="Calibri" panose="020F0502020204030204" pitchFamily="34" charset="0"/>
                <a:cs typeface="Calibri" panose="020F0502020204030204" pitchFamily="34" charset="0"/>
              </a:rPr>
              <a:t>eel 2</a:t>
            </a:r>
            <a:endParaRPr lang="nl" sz="1700" b="1"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FCFAE10F-9A6B-4138-8AFD-12AC8D1D6CB2}"/>
              </a:ext>
            </a:extLst>
          </p:cNvPr>
          <p:cNvPicPr>
            <a:picLocks noChangeAspect="1"/>
          </p:cNvPicPr>
          <p:nvPr/>
        </p:nvPicPr>
        <p:blipFill>
          <a:blip r:embed="rId2"/>
          <a:stretch>
            <a:fillRect/>
          </a:stretch>
        </p:blipFill>
        <p:spPr>
          <a:xfrm>
            <a:off x="438361" y="2385432"/>
            <a:ext cx="11427002" cy="3045550"/>
          </a:xfrm>
          <a:prstGeom prst="rect">
            <a:avLst/>
          </a:prstGeom>
        </p:spPr>
      </p:pic>
    </p:spTree>
    <p:extLst>
      <p:ext uri="{BB962C8B-B14F-4D97-AF65-F5344CB8AC3E}">
        <p14:creationId xmlns:p14="http://schemas.microsoft.com/office/powerpoint/2010/main" val="160400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4D548F65-4360-4F90-BF3D-BD71DF8DB493}"/>
              </a:ext>
            </a:extLst>
          </p:cNvPr>
          <p:cNvSpPr txBox="1"/>
          <p:nvPr/>
        </p:nvSpPr>
        <p:spPr>
          <a:xfrm>
            <a:off x="7112000" y="548809"/>
            <a:ext cx="5004677" cy="338554"/>
          </a:xfrm>
          <a:prstGeom prst="rect">
            <a:avLst/>
          </a:prstGeom>
          <a:noFill/>
        </p:spPr>
        <p:txBody>
          <a:bodyPr wrap="square" rtlCol="0">
            <a:spAutoFit/>
          </a:bodyPr>
          <a:lstStyle/>
          <a:p>
            <a:r>
              <a:rPr lang="nl-BE" sz="1600" dirty="0">
                <a:solidFill>
                  <a:schemeClr val="bg1">
                    <a:lumMod val="65000"/>
                  </a:schemeClr>
                </a:solidFill>
              </a:rPr>
              <a:t>HET ARTISTIEK PEDAGOGISCH PROJECT VAN DE AHA!</a:t>
            </a:r>
          </a:p>
        </p:txBody>
      </p:sp>
      <p:sp>
        <p:nvSpPr>
          <p:cNvPr id="16" name="Tijdelijke aanduiding voor inhoud 2">
            <a:extLst>
              <a:ext uri="{FF2B5EF4-FFF2-40B4-BE49-F238E27FC236}">
                <a16:creationId xmlns:a16="http://schemas.microsoft.com/office/drawing/2014/main" id="{08FA5DE1-18AA-49D2-AACD-FF18C0DD1082}"/>
              </a:ext>
            </a:extLst>
          </p:cNvPr>
          <p:cNvSpPr>
            <a:spLocks noGrp="1"/>
          </p:cNvSpPr>
          <p:nvPr>
            <p:ph idx="1"/>
          </p:nvPr>
        </p:nvSpPr>
        <p:spPr>
          <a:xfrm>
            <a:off x="359521" y="1627257"/>
            <a:ext cx="11388597" cy="1077668"/>
          </a:xfrm>
        </p:spPr>
        <p:txBody>
          <a:bodyPr>
            <a:normAutofit fontScale="92500" lnSpcReduction="20000"/>
          </a:bodyPr>
          <a:lstStyle/>
          <a:p>
            <a:pPr fontAlgn="base"/>
            <a:endParaRPr lang="nl-BE" sz="18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buNone/>
            </a:pPr>
            <a:r>
              <a:rPr lang="nl-BE" sz="2100" b="1" dirty="0">
                <a:effectLst/>
                <a:latin typeface="Calibri" panose="020F0502020204030204" pitchFamily="34" charset="0"/>
                <a:ea typeface="Times New Roman" panose="02020603050405020304" pitchFamily="18" charset="0"/>
                <a:cs typeface="Calibri" panose="020F0502020204030204" pitchFamily="34" charset="0"/>
              </a:rPr>
              <a:t>De visie van de AHA! ziet er als volgt uit: Vijf artistieke ontwikkelingsgebieden en één 'Unieke ik', omvatten alles waarvoor de AHA! staat en waar we naar toe willen met de student als individu. </a:t>
            </a:r>
            <a:endParaRPr lang="nl-BE"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BE" sz="1800" b="0" i="0" u="none" strike="noStrike" baseline="0" dirty="0">
              <a:solidFill>
                <a:srgbClr val="000000"/>
              </a:solidFill>
              <a:latin typeface="Calibri" panose="020F0502020204030204" pitchFamily="34" charset="0"/>
            </a:endParaRPr>
          </a:p>
        </p:txBody>
      </p:sp>
      <p:pic>
        <p:nvPicPr>
          <p:cNvPr id="5" name="Afbeelding 4">
            <a:extLst>
              <a:ext uri="{FF2B5EF4-FFF2-40B4-BE49-F238E27FC236}">
                <a16:creationId xmlns:a16="http://schemas.microsoft.com/office/drawing/2014/main" id="{8DE25CAB-8A03-4125-ABBE-39D71D6BE49F}"/>
              </a:ext>
            </a:extLst>
          </p:cNvPr>
          <p:cNvPicPr>
            <a:picLocks noChangeAspect="1"/>
          </p:cNvPicPr>
          <p:nvPr/>
        </p:nvPicPr>
        <p:blipFill>
          <a:blip r:embed="rId2"/>
          <a:stretch>
            <a:fillRect/>
          </a:stretch>
        </p:blipFill>
        <p:spPr>
          <a:xfrm>
            <a:off x="8532437" y="887363"/>
            <a:ext cx="3215681" cy="857050"/>
          </a:xfrm>
          <a:prstGeom prst="rect">
            <a:avLst/>
          </a:prstGeom>
        </p:spPr>
      </p:pic>
      <p:pic>
        <p:nvPicPr>
          <p:cNvPr id="7" name="Afbeelding 6">
            <a:extLst>
              <a:ext uri="{FF2B5EF4-FFF2-40B4-BE49-F238E27FC236}">
                <a16:creationId xmlns:a16="http://schemas.microsoft.com/office/drawing/2014/main" id="{7CF7C1D4-9B45-40E3-AEF9-89F892587C17}"/>
              </a:ext>
            </a:extLst>
          </p:cNvPr>
          <p:cNvPicPr>
            <a:picLocks noChangeAspect="1"/>
          </p:cNvPicPr>
          <p:nvPr/>
        </p:nvPicPr>
        <p:blipFill>
          <a:blip r:embed="rId3"/>
          <a:stretch>
            <a:fillRect/>
          </a:stretch>
        </p:blipFill>
        <p:spPr>
          <a:xfrm>
            <a:off x="434645" y="2741869"/>
            <a:ext cx="1403391" cy="1782366"/>
          </a:xfrm>
          <a:prstGeom prst="rect">
            <a:avLst/>
          </a:prstGeom>
        </p:spPr>
      </p:pic>
      <p:pic>
        <p:nvPicPr>
          <p:cNvPr id="18" name="Afbeelding 17">
            <a:extLst>
              <a:ext uri="{FF2B5EF4-FFF2-40B4-BE49-F238E27FC236}">
                <a16:creationId xmlns:a16="http://schemas.microsoft.com/office/drawing/2014/main" id="{51EA9754-36C0-480E-9B5D-A1F272E33895}"/>
              </a:ext>
            </a:extLst>
          </p:cNvPr>
          <p:cNvPicPr>
            <a:picLocks noChangeAspect="1"/>
          </p:cNvPicPr>
          <p:nvPr/>
        </p:nvPicPr>
        <p:blipFill>
          <a:blip r:embed="rId4"/>
          <a:stretch>
            <a:fillRect/>
          </a:stretch>
        </p:blipFill>
        <p:spPr>
          <a:xfrm>
            <a:off x="434645" y="4744201"/>
            <a:ext cx="1411775" cy="1782366"/>
          </a:xfrm>
          <a:prstGeom prst="rect">
            <a:avLst/>
          </a:prstGeom>
        </p:spPr>
      </p:pic>
      <p:sp>
        <p:nvSpPr>
          <p:cNvPr id="19" name="Tijdelijke aanduiding voor inhoud 2">
            <a:extLst>
              <a:ext uri="{FF2B5EF4-FFF2-40B4-BE49-F238E27FC236}">
                <a16:creationId xmlns:a16="http://schemas.microsoft.com/office/drawing/2014/main" id="{FCD9C1F2-BB7F-4A02-977B-BBB4A48C9AD1}"/>
              </a:ext>
            </a:extLst>
          </p:cNvPr>
          <p:cNvSpPr txBox="1">
            <a:spLocks/>
          </p:cNvSpPr>
          <p:nvPr/>
        </p:nvSpPr>
        <p:spPr>
          <a:xfrm>
            <a:off x="2069636" y="4477729"/>
            <a:ext cx="9522316" cy="23153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Nieuwe dingen durven creëren door middel van onderzoek onder individuele begeleiding. Ruimte scheppen en open staan voor experiment.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Experiment is niet het eindresultaat van een project maar een aanzet tot een eigen visie.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ijdelijke aanduiding voor inhoud 2">
            <a:extLst>
              <a:ext uri="{FF2B5EF4-FFF2-40B4-BE49-F238E27FC236}">
                <a16:creationId xmlns:a16="http://schemas.microsoft.com/office/drawing/2014/main" id="{AF8C12A5-C92C-44E2-B031-4E160861C1E8}"/>
              </a:ext>
            </a:extLst>
          </p:cNvPr>
          <p:cNvSpPr txBox="1">
            <a:spLocks/>
          </p:cNvSpPr>
          <p:nvPr/>
        </p:nvSpPr>
        <p:spPr>
          <a:xfrm>
            <a:off x="2069636" y="2530542"/>
            <a:ext cx="9863745" cy="23153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De Academie groeit naar een vrijplaats waar de eigen creativiteit ontwikkeld wordt.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In de Academie werken we in een hedendaags, actueel en cultureel kader, waarbij de mogelijkheden van verschillende basistechnieken aangeleerd worden.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De leerling kunstenaar maakt in het vooropgestelde programma eigen keuzes en bepaalt doelstellingen.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20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4D548F65-4360-4F90-BF3D-BD71DF8DB493}"/>
              </a:ext>
            </a:extLst>
          </p:cNvPr>
          <p:cNvSpPr txBox="1"/>
          <p:nvPr/>
        </p:nvSpPr>
        <p:spPr>
          <a:xfrm>
            <a:off x="7112000" y="548809"/>
            <a:ext cx="5004677" cy="338554"/>
          </a:xfrm>
          <a:prstGeom prst="rect">
            <a:avLst/>
          </a:prstGeom>
          <a:noFill/>
        </p:spPr>
        <p:txBody>
          <a:bodyPr wrap="square" rtlCol="0">
            <a:spAutoFit/>
          </a:bodyPr>
          <a:lstStyle/>
          <a:p>
            <a:r>
              <a:rPr lang="nl-BE" sz="1600" dirty="0">
                <a:solidFill>
                  <a:schemeClr val="bg1">
                    <a:lumMod val="65000"/>
                  </a:schemeClr>
                </a:solidFill>
              </a:rPr>
              <a:t>HET ARTISTIEK PEDAGOGISCH PROJECT VAN DE AHA!</a:t>
            </a:r>
          </a:p>
        </p:txBody>
      </p:sp>
      <p:pic>
        <p:nvPicPr>
          <p:cNvPr id="5" name="Afbeelding 4">
            <a:extLst>
              <a:ext uri="{FF2B5EF4-FFF2-40B4-BE49-F238E27FC236}">
                <a16:creationId xmlns:a16="http://schemas.microsoft.com/office/drawing/2014/main" id="{8DE25CAB-8A03-4125-ABBE-39D71D6BE49F}"/>
              </a:ext>
            </a:extLst>
          </p:cNvPr>
          <p:cNvPicPr>
            <a:picLocks noChangeAspect="1"/>
          </p:cNvPicPr>
          <p:nvPr/>
        </p:nvPicPr>
        <p:blipFill>
          <a:blip r:embed="rId2"/>
          <a:stretch>
            <a:fillRect/>
          </a:stretch>
        </p:blipFill>
        <p:spPr>
          <a:xfrm>
            <a:off x="8532437" y="887363"/>
            <a:ext cx="3215681" cy="857050"/>
          </a:xfrm>
          <a:prstGeom prst="rect">
            <a:avLst/>
          </a:prstGeom>
        </p:spPr>
      </p:pic>
      <p:pic>
        <p:nvPicPr>
          <p:cNvPr id="13" name="Afbeelding 12">
            <a:extLst>
              <a:ext uri="{FF2B5EF4-FFF2-40B4-BE49-F238E27FC236}">
                <a16:creationId xmlns:a16="http://schemas.microsoft.com/office/drawing/2014/main" id="{A61FA3B6-A79E-4C5D-AB39-3D2C51F93A60}"/>
              </a:ext>
            </a:extLst>
          </p:cNvPr>
          <p:cNvPicPr>
            <a:picLocks noChangeAspect="1"/>
          </p:cNvPicPr>
          <p:nvPr/>
        </p:nvPicPr>
        <p:blipFill>
          <a:blip r:embed="rId3"/>
          <a:stretch>
            <a:fillRect/>
          </a:stretch>
        </p:blipFill>
        <p:spPr>
          <a:xfrm>
            <a:off x="443882" y="3954694"/>
            <a:ext cx="1409584" cy="1804740"/>
          </a:xfrm>
          <a:prstGeom prst="rect">
            <a:avLst/>
          </a:prstGeom>
        </p:spPr>
      </p:pic>
      <p:pic>
        <p:nvPicPr>
          <p:cNvPr id="10" name="Afbeelding 9">
            <a:extLst>
              <a:ext uri="{FF2B5EF4-FFF2-40B4-BE49-F238E27FC236}">
                <a16:creationId xmlns:a16="http://schemas.microsoft.com/office/drawing/2014/main" id="{19069F77-A846-4578-B107-9B72D05B0AF2}"/>
              </a:ext>
            </a:extLst>
          </p:cNvPr>
          <p:cNvPicPr>
            <a:picLocks noChangeAspect="1"/>
          </p:cNvPicPr>
          <p:nvPr/>
        </p:nvPicPr>
        <p:blipFill>
          <a:blip r:embed="rId4"/>
          <a:stretch>
            <a:fillRect/>
          </a:stretch>
        </p:blipFill>
        <p:spPr>
          <a:xfrm>
            <a:off x="443882" y="1928049"/>
            <a:ext cx="1409584" cy="1782366"/>
          </a:xfrm>
          <a:prstGeom prst="rect">
            <a:avLst/>
          </a:prstGeom>
        </p:spPr>
      </p:pic>
      <p:sp>
        <p:nvSpPr>
          <p:cNvPr id="14" name="Tijdelijke aanduiding voor inhoud 2">
            <a:extLst>
              <a:ext uri="{FF2B5EF4-FFF2-40B4-BE49-F238E27FC236}">
                <a16:creationId xmlns:a16="http://schemas.microsoft.com/office/drawing/2014/main" id="{529744AB-D36E-4558-8934-69245EBFE58C}"/>
              </a:ext>
            </a:extLst>
          </p:cNvPr>
          <p:cNvSpPr txBox="1">
            <a:spLocks/>
          </p:cNvSpPr>
          <p:nvPr/>
        </p:nvSpPr>
        <p:spPr>
          <a:xfrm>
            <a:off x="2180127" y="1744413"/>
            <a:ext cx="9863745" cy="23153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Het atelier als technische ruimte om actuele kunst mogelijk te maken.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ijdelijke aanduiding voor inhoud 2">
            <a:extLst>
              <a:ext uri="{FF2B5EF4-FFF2-40B4-BE49-F238E27FC236}">
                <a16:creationId xmlns:a16="http://schemas.microsoft.com/office/drawing/2014/main" id="{9E86E0BF-E77D-4327-8B0F-917D174CF4E6}"/>
              </a:ext>
            </a:extLst>
          </p:cNvPr>
          <p:cNvSpPr txBox="1">
            <a:spLocks/>
          </p:cNvSpPr>
          <p:nvPr/>
        </p:nvSpPr>
        <p:spPr>
          <a:xfrm>
            <a:off x="2252932" y="3699409"/>
            <a:ext cx="9863745" cy="23153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Samenhorigheid creëren door vak- en </a:t>
            </a:r>
            <a:r>
              <a:rPr lang="nl-BE" sz="1800" dirty="0" err="1">
                <a:effectLst/>
                <a:latin typeface="Calibri" panose="020F0502020204030204" pitchFamily="34" charset="0"/>
                <a:ea typeface="Times New Roman" panose="02020603050405020304" pitchFamily="18" charset="0"/>
                <a:cs typeface="Calibri" panose="020F0502020204030204" pitchFamily="34" charset="0"/>
              </a:rPr>
              <a:t>graadoverschrijdend</a:t>
            </a:r>
            <a:r>
              <a:rPr lang="nl-BE" sz="1800" dirty="0">
                <a:effectLst/>
                <a:latin typeface="Calibri" panose="020F0502020204030204" pitchFamily="34" charset="0"/>
                <a:ea typeface="Times New Roman" panose="02020603050405020304" pitchFamily="18" charset="0"/>
                <a:cs typeface="Calibri" panose="020F0502020204030204" pitchFamily="34" charset="0"/>
              </a:rPr>
              <a:t> te experimenteren en te evalueren.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23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4D548F65-4360-4F90-BF3D-BD71DF8DB493}"/>
              </a:ext>
            </a:extLst>
          </p:cNvPr>
          <p:cNvSpPr txBox="1"/>
          <p:nvPr/>
        </p:nvSpPr>
        <p:spPr>
          <a:xfrm>
            <a:off x="7112000" y="548809"/>
            <a:ext cx="5004677" cy="338554"/>
          </a:xfrm>
          <a:prstGeom prst="rect">
            <a:avLst/>
          </a:prstGeom>
          <a:noFill/>
        </p:spPr>
        <p:txBody>
          <a:bodyPr wrap="square" rtlCol="0">
            <a:spAutoFit/>
          </a:bodyPr>
          <a:lstStyle/>
          <a:p>
            <a:r>
              <a:rPr lang="nl-BE" sz="1600" dirty="0">
                <a:solidFill>
                  <a:schemeClr val="bg1">
                    <a:lumMod val="65000"/>
                  </a:schemeClr>
                </a:solidFill>
              </a:rPr>
              <a:t>HET ARTISTIEK PEDAGOGISCH PROJECT VAN DE AHA!</a:t>
            </a:r>
          </a:p>
        </p:txBody>
      </p:sp>
      <p:pic>
        <p:nvPicPr>
          <p:cNvPr id="5" name="Afbeelding 4">
            <a:extLst>
              <a:ext uri="{FF2B5EF4-FFF2-40B4-BE49-F238E27FC236}">
                <a16:creationId xmlns:a16="http://schemas.microsoft.com/office/drawing/2014/main" id="{8DE25CAB-8A03-4125-ABBE-39D71D6BE49F}"/>
              </a:ext>
            </a:extLst>
          </p:cNvPr>
          <p:cNvPicPr>
            <a:picLocks noChangeAspect="1"/>
          </p:cNvPicPr>
          <p:nvPr/>
        </p:nvPicPr>
        <p:blipFill>
          <a:blip r:embed="rId2"/>
          <a:stretch>
            <a:fillRect/>
          </a:stretch>
        </p:blipFill>
        <p:spPr>
          <a:xfrm>
            <a:off x="8532437" y="887363"/>
            <a:ext cx="3215681" cy="857050"/>
          </a:xfrm>
          <a:prstGeom prst="rect">
            <a:avLst/>
          </a:prstGeom>
        </p:spPr>
      </p:pic>
      <p:pic>
        <p:nvPicPr>
          <p:cNvPr id="17" name="Afbeelding 16">
            <a:extLst>
              <a:ext uri="{FF2B5EF4-FFF2-40B4-BE49-F238E27FC236}">
                <a16:creationId xmlns:a16="http://schemas.microsoft.com/office/drawing/2014/main" id="{0FB81DBD-0ABB-469F-B43F-4832BE228AC1}"/>
              </a:ext>
            </a:extLst>
          </p:cNvPr>
          <p:cNvPicPr>
            <a:picLocks noChangeAspect="1"/>
          </p:cNvPicPr>
          <p:nvPr/>
        </p:nvPicPr>
        <p:blipFill>
          <a:blip r:embed="rId3"/>
          <a:stretch>
            <a:fillRect/>
          </a:stretch>
        </p:blipFill>
        <p:spPr>
          <a:xfrm>
            <a:off x="397700" y="1948947"/>
            <a:ext cx="1370677" cy="1761466"/>
          </a:xfrm>
          <a:prstGeom prst="rect">
            <a:avLst/>
          </a:prstGeom>
        </p:spPr>
      </p:pic>
      <p:sp>
        <p:nvSpPr>
          <p:cNvPr id="14" name="Tijdelijke aanduiding voor inhoud 2">
            <a:extLst>
              <a:ext uri="{FF2B5EF4-FFF2-40B4-BE49-F238E27FC236}">
                <a16:creationId xmlns:a16="http://schemas.microsoft.com/office/drawing/2014/main" id="{529744AB-D36E-4558-8934-69245EBFE58C}"/>
              </a:ext>
            </a:extLst>
          </p:cNvPr>
          <p:cNvSpPr txBox="1">
            <a:spLocks/>
          </p:cNvSpPr>
          <p:nvPr/>
        </p:nvSpPr>
        <p:spPr>
          <a:xfrm>
            <a:off x="2180127" y="1670977"/>
            <a:ext cx="9863745" cy="231531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De Academie groeit naar een gevestigde waarde op het gebied van kunsteducatie in Harelbeke, in samenwerking met Harelbeke en omstreken.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Onze Academie is een Academie die klas- en </a:t>
            </a:r>
            <a:r>
              <a:rPr lang="nl-BE" sz="1800" dirty="0" err="1">
                <a:effectLst/>
                <a:latin typeface="Calibri" panose="020F0502020204030204" pitchFamily="34" charset="0"/>
                <a:ea typeface="Times New Roman" panose="02020603050405020304" pitchFamily="18" charset="0"/>
                <a:cs typeface="Calibri" panose="020F0502020204030204" pitchFamily="34" charset="0"/>
              </a:rPr>
              <a:t>atelieroverschrijdend</a:t>
            </a:r>
            <a:r>
              <a:rPr lang="nl-BE" sz="1800" dirty="0">
                <a:effectLst/>
                <a:latin typeface="Calibri" panose="020F0502020204030204" pitchFamily="34" charset="0"/>
                <a:ea typeface="Times New Roman" panose="02020603050405020304" pitchFamily="18" charset="0"/>
                <a:cs typeface="Calibri" panose="020F0502020204030204" pitchFamily="34" charset="0"/>
              </a:rPr>
              <a:t> hun creaties tonen.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Onze Academie is een Academie die aandacht schenkt aan het presenteren van het werk.</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EAF848A6-2FB8-41CD-8E79-30157C3C6287}"/>
              </a:ext>
            </a:extLst>
          </p:cNvPr>
          <p:cNvPicPr>
            <a:picLocks noChangeAspect="1"/>
          </p:cNvPicPr>
          <p:nvPr/>
        </p:nvPicPr>
        <p:blipFill>
          <a:blip r:embed="rId4"/>
          <a:stretch>
            <a:fillRect/>
          </a:stretch>
        </p:blipFill>
        <p:spPr>
          <a:xfrm>
            <a:off x="397699" y="4128730"/>
            <a:ext cx="1370677" cy="1778964"/>
          </a:xfrm>
          <a:prstGeom prst="rect">
            <a:avLst/>
          </a:prstGeom>
        </p:spPr>
      </p:pic>
      <p:sp>
        <p:nvSpPr>
          <p:cNvPr id="11" name="Tijdelijke aanduiding voor inhoud 2">
            <a:extLst>
              <a:ext uri="{FF2B5EF4-FFF2-40B4-BE49-F238E27FC236}">
                <a16:creationId xmlns:a16="http://schemas.microsoft.com/office/drawing/2014/main" id="{AABE00EA-E57E-455C-86DB-A8BEC5B0D85A}"/>
              </a:ext>
            </a:extLst>
          </p:cNvPr>
          <p:cNvSpPr txBox="1">
            <a:spLocks/>
          </p:cNvSpPr>
          <p:nvPr/>
        </p:nvSpPr>
        <p:spPr>
          <a:xfrm>
            <a:off x="2180127" y="3986287"/>
            <a:ext cx="9863745" cy="2189580"/>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We ondersteunen openheid en eigenheid door te differentiëren in specialisatie en talent.</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nl-BE" sz="1800" dirty="0">
                <a:effectLst/>
                <a:latin typeface="Calibri" panose="020F0502020204030204" pitchFamily="34" charset="0"/>
                <a:ea typeface="Times New Roman" panose="02020603050405020304" pitchFamily="18" charset="0"/>
                <a:cs typeface="Calibri" panose="020F0502020204030204" pitchFamily="34" charset="0"/>
              </a:rPr>
              <a:t>Door differentiatie in specialisatie en talent groeien we naar kwaliteitsvolle Academie.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82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391437"/>
            <a:ext cx="11029616" cy="1188720"/>
          </a:xfrm>
        </p:spPr>
        <p:txBody>
          <a:bodyPr rtlCol="0"/>
          <a:lstStyle/>
          <a:p>
            <a:pPr rtl="0"/>
            <a:r>
              <a:rPr lang="nl" dirty="0"/>
              <a:t>DE KRACHT VAN KUNSTIG COMPETENT</a:t>
            </a:r>
          </a:p>
        </p:txBody>
      </p:sp>
      <p:sp>
        <p:nvSpPr>
          <p:cNvPr id="16" name="Tijdelijke aanduiding voor inhoud 2">
            <a:extLst>
              <a:ext uri="{FF2B5EF4-FFF2-40B4-BE49-F238E27FC236}">
                <a16:creationId xmlns:a16="http://schemas.microsoft.com/office/drawing/2014/main" id="{CB61224A-7E3E-4B11-BD59-2DDB0FD4CEC6}"/>
              </a:ext>
            </a:extLst>
          </p:cNvPr>
          <p:cNvSpPr>
            <a:spLocks noGrp="1"/>
          </p:cNvSpPr>
          <p:nvPr>
            <p:ph idx="1"/>
          </p:nvPr>
        </p:nvSpPr>
        <p:spPr>
          <a:xfrm>
            <a:off x="443882" y="1753923"/>
            <a:ext cx="11748118" cy="5007478"/>
          </a:xfrm>
        </p:spPr>
        <p:txBody>
          <a:bodyPr>
            <a:normAutofit fontScale="92500"/>
          </a:bodyPr>
          <a:lstStyle/>
          <a:p>
            <a:r>
              <a:rPr lang="nl-BE" sz="1800" dirty="0">
                <a:effectLst/>
                <a:latin typeface="Calibri" panose="020F0502020204030204" pitchFamily="34" charset="0"/>
                <a:ea typeface="Times New Roman" panose="02020603050405020304" pitchFamily="18" charset="0"/>
                <a:cs typeface="Calibri" panose="020F0502020204030204" pitchFamily="34" charset="0"/>
              </a:rPr>
              <a:t>Kunstig Competent = een mooie </a:t>
            </a:r>
            <a:r>
              <a:rPr lang="nl-BE" sz="1800" b="1" dirty="0">
                <a:solidFill>
                  <a:schemeClr val="accent2"/>
                </a:solidFill>
                <a:latin typeface="Calibri" panose="020F0502020204030204" pitchFamily="34" charset="0"/>
                <a:cs typeface="Calibri" panose="020F0502020204030204" pitchFamily="34" charset="0"/>
              </a:rPr>
              <a:t>balans </a:t>
            </a:r>
            <a:r>
              <a:rPr lang="nl-BE" sz="1800" dirty="0">
                <a:effectLst/>
                <a:latin typeface="Calibri" panose="020F0502020204030204" pitchFamily="34" charset="0"/>
                <a:ea typeface="Times New Roman" panose="02020603050405020304" pitchFamily="18" charset="0"/>
                <a:cs typeface="Calibri" panose="020F0502020204030204" pitchFamily="34" charset="0"/>
              </a:rPr>
              <a:t>tussen de verwachtingen van </a:t>
            </a:r>
            <a:r>
              <a:rPr lang="nl-BE" sz="1800" b="1" dirty="0">
                <a:solidFill>
                  <a:schemeClr val="accent2"/>
                </a:solidFill>
                <a:latin typeface="Calibri" panose="020F0502020204030204" pitchFamily="34" charset="0"/>
                <a:cs typeface="Calibri" panose="020F0502020204030204" pitchFamily="34" charset="0"/>
              </a:rPr>
              <a:t>de overheid </a:t>
            </a:r>
            <a:r>
              <a:rPr lang="nl-BE" sz="1800" dirty="0">
                <a:effectLst/>
                <a:latin typeface="Calibri" panose="020F0502020204030204" pitchFamily="34" charset="0"/>
                <a:ea typeface="Times New Roman" panose="02020603050405020304" pitchFamily="18" charset="0"/>
                <a:cs typeface="Calibri" panose="020F0502020204030204" pitchFamily="34" charset="0"/>
              </a:rPr>
              <a:t>én om kunstonderwijs </a:t>
            </a:r>
            <a:r>
              <a:rPr lang="nl-BE" sz="18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t>
            </a:r>
            <a:r>
              <a:rPr lang="nl-BE" sz="1800" b="1" dirty="0">
                <a:solidFill>
                  <a:schemeClr val="accent2"/>
                </a:solidFill>
                <a:latin typeface="Calibri" panose="020F0502020204030204" pitchFamily="34" charset="0"/>
                <a:cs typeface="Calibri" panose="020F0502020204030204" pitchFamily="34" charset="0"/>
              </a:rPr>
              <a:t>kunstonderwijs’ </a:t>
            </a:r>
            <a:r>
              <a:rPr lang="nl-BE" sz="1800" dirty="0">
                <a:effectLst/>
                <a:latin typeface="Calibri" panose="020F0502020204030204" pitchFamily="34" charset="0"/>
                <a:ea typeface="Times New Roman" panose="02020603050405020304" pitchFamily="18" charset="0"/>
                <a:cs typeface="Calibri" panose="020F0502020204030204" pitchFamily="34" charset="0"/>
              </a:rPr>
              <a:t>te laten zijn. </a:t>
            </a:r>
            <a:endParaRPr lang="nl-BE" sz="1800" dirty="0">
              <a:effectLst/>
              <a:latin typeface="Calibri" panose="020F0502020204030204" pitchFamily="34" charset="0"/>
              <a:ea typeface="Calibri" panose="020F0502020204030204" pitchFamily="34" charset="0"/>
              <a:cs typeface="Calibri" panose="020F0502020204030204" pitchFamily="34" charset="0"/>
            </a:endParaRPr>
          </a:p>
          <a:p>
            <a:r>
              <a:rPr lang="nl-BE" sz="1800" b="1" dirty="0">
                <a:solidFill>
                  <a:schemeClr val="accent2"/>
                </a:solidFill>
                <a:latin typeface="Calibri" panose="020F0502020204030204" pitchFamily="34" charset="0"/>
                <a:cs typeface="Calibri" panose="020F0502020204030204" pitchFamily="34" charset="0"/>
              </a:rPr>
              <a:t>Herkenbaarheid zorgt voor continuïteit</a:t>
            </a:r>
          </a:p>
          <a:p>
            <a:pPr lvl="1"/>
            <a:r>
              <a:rPr lang="nl-BE" sz="1800" b="1" dirty="0">
                <a:solidFill>
                  <a:schemeClr val="accent2"/>
                </a:solidFill>
                <a:latin typeface="Calibri" panose="020F0502020204030204" pitchFamily="34" charset="0"/>
                <a:cs typeface="Calibri" panose="020F0502020204030204" pitchFamily="34" charset="0"/>
              </a:rPr>
              <a:t>5</a:t>
            </a:r>
            <a:r>
              <a:rPr lang="nl-BE" sz="1800" dirty="0">
                <a:latin typeface="Calibri" panose="020F0502020204030204" pitchFamily="34" charset="0"/>
                <a:cs typeface="Calibri" panose="020F0502020204030204" pitchFamily="34" charset="0"/>
              </a:rPr>
              <a:t> herkenbare rollen</a:t>
            </a:r>
            <a:r>
              <a:rPr lang="nl-BE" sz="1800" b="0" i="0" u="none" strike="noStrike" baseline="0" dirty="0">
                <a:latin typeface="Calibri" panose="020F0502020204030204" pitchFamily="34" charset="0"/>
                <a:cs typeface="Calibri" panose="020F0502020204030204" pitchFamily="34" charset="0"/>
              </a:rPr>
              <a:t> &gt; </a:t>
            </a:r>
            <a:r>
              <a:rPr lang="nl-BE" sz="1800" dirty="0">
                <a:latin typeface="Calibri" panose="020F0502020204030204" pitchFamily="34" charset="0"/>
                <a:cs typeface="Calibri" panose="020F0502020204030204" pitchFamily="34" charset="0"/>
              </a:rPr>
              <a:t>nieuwe benaming = </a:t>
            </a:r>
            <a:r>
              <a:rPr lang="nl-BE" sz="1800" b="1" dirty="0">
                <a:solidFill>
                  <a:schemeClr val="accent2"/>
                </a:solidFill>
                <a:latin typeface="Calibri" panose="020F0502020204030204" pitchFamily="34" charset="0"/>
                <a:cs typeface="Calibri" panose="020F0502020204030204" pitchFamily="34" charset="0"/>
              </a:rPr>
              <a:t>‘</a:t>
            </a:r>
            <a:r>
              <a:rPr lang="nl-BE" sz="1800" b="1" i="0" u="none" strike="noStrike" baseline="0" dirty="0">
                <a:solidFill>
                  <a:schemeClr val="accent2"/>
                </a:solidFill>
                <a:latin typeface="Calibri" panose="020F0502020204030204" pitchFamily="34" charset="0"/>
                <a:cs typeface="Calibri" panose="020F0502020204030204" pitchFamily="34" charset="0"/>
              </a:rPr>
              <a:t>Artistieke ontwikkelingsgebieden’</a:t>
            </a:r>
          </a:p>
          <a:p>
            <a:pPr lvl="1"/>
            <a:r>
              <a:rPr lang="nl-BE" sz="1800" b="1" dirty="0">
                <a:solidFill>
                  <a:schemeClr val="accent2"/>
                </a:solidFill>
                <a:latin typeface="Calibri" panose="020F0502020204030204" pitchFamily="34" charset="0"/>
                <a:cs typeface="Calibri" panose="020F0502020204030204" pitchFamily="34" charset="0"/>
              </a:rPr>
              <a:t>17</a:t>
            </a:r>
            <a:r>
              <a:rPr lang="nl-BE" sz="1800" dirty="0">
                <a:latin typeface="Calibri" panose="020F0502020204030204" pitchFamily="34" charset="0"/>
                <a:cs typeface="Calibri" panose="020F0502020204030204" pitchFamily="34" charset="0"/>
              </a:rPr>
              <a:t> herkenbare </a:t>
            </a:r>
            <a:r>
              <a:rPr lang="nl-BE" sz="1800" b="1" dirty="0">
                <a:solidFill>
                  <a:schemeClr val="accent2"/>
                </a:solidFill>
                <a:latin typeface="Calibri" panose="020F0502020204030204" pitchFamily="34" charset="0"/>
                <a:cs typeface="Calibri" panose="020F0502020204030204" pitchFamily="34" charset="0"/>
              </a:rPr>
              <a:t>‘</a:t>
            </a:r>
            <a:r>
              <a:rPr lang="nl-BE" sz="1800" b="1" i="0" u="none" strike="noStrike" baseline="0" dirty="0">
                <a:solidFill>
                  <a:schemeClr val="accent2"/>
                </a:solidFill>
                <a:latin typeface="Calibri" panose="020F0502020204030204" pitchFamily="34" charset="0"/>
                <a:cs typeface="Calibri" panose="020F0502020204030204" pitchFamily="34" charset="0"/>
              </a:rPr>
              <a:t>Artistieke competenties’.</a:t>
            </a:r>
          </a:p>
          <a:p>
            <a:pPr algn="l"/>
            <a:r>
              <a:rPr lang="nl-BE" sz="1800" b="0" i="0" u="none" strike="noStrike" baseline="0" dirty="0">
                <a:latin typeface="Calibri" panose="020F0502020204030204" pitchFamily="34" charset="0"/>
                <a:cs typeface="Calibri" panose="020F0502020204030204" pitchFamily="34" charset="0"/>
              </a:rPr>
              <a:t>Met het concept </a:t>
            </a:r>
            <a:r>
              <a:rPr lang="nl-BE" sz="1800" b="1" u="none" strike="noStrike" baseline="0" dirty="0">
                <a:solidFill>
                  <a:schemeClr val="accent2"/>
                </a:solidFill>
                <a:latin typeface="Calibri" panose="020F0502020204030204" pitchFamily="34" charset="0"/>
                <a:cs typeface="Calibri" panose="020F0502020204030204" pitchFamily="34" charset="0"/>
              </a:rPr>
              <a:t>‘stam’ </a:t>
            </a:r>
            <a:r>
              <a:rPr lang="nl-BE" sz="1800" b="0" i="0" u="none" strike="noStrike" baseline="0" dirty="0">
                <a:latin typeface="Calibri" panose="020F0502020204030204" pitchFamily="34" charset="0"/>
                <a:cs typeface="Calibri" panose="020F0502020204030204" pitchFamily="34" charset="0"/>
              </a:rPr>
              <a:t>(de leerplandoelen die we al kennen) en de </a:t>
            </a:r>
            <a:r>
              <a:rPr lang="nl-BE" sz="1800" b="1" i="0" u="none" strike="noStrike" baseline="0" dirty="0">
                <a:solidFill>
                  <a:schemeClr val="accent2"/>
                </a:solidFill>
                <a:latin typeface="Calibri" panose="020F0502020204030204" pitchFamily="34" charset="0"/>
                <a:cs typeface="Calibri" panose="020F0502020204030204" pitchFamily="34" charset="0"/>
              </a:rPr>
              <a:t>‘</a:t>
            </a:r>
            <a:r>
              <a:rPr lang="nl-BE" sz="1800" b="1" dirty="0">
                <a:solidFill>
                  <a:schemeClr val="accent2"/>
                </a:solidFill>
                <a:latin typeface="Calibri" panose="020F0502020204030204" pitchFamily="34" charset="0"/>
                <a:cs typeface="Calibri" panose="020F0502020204030204" pitchFamily="34" charset="0"/>
              </a:rPr>
              <a:t>vertakkingen’</a:t>
            </a:r>
            <a:r>
              <a:rPr lang="nl-BE" sz="1800" b="0" i="1" u="none" strike="noStrike" baseline="0" dirty="0">
                <a:latin typeface="Calibri" panose="020F0502020204030204" pitchFamily="34" charset="0"/>
                <a:cs typeface="Calibri" panose="020F0502020204030204" pitchFamily="34" charset="0"/>
              </a:rPr>
              <a:t> </a:t>
            </a:r>
            <a:r>
              <a:rPr lang="nl-BE" sz="1800" b="0" i="0" u="none" strike="noStrike" baseline="0" dirty="0">
                <a:latin typeface="Calibri" panose="020F0502020204030204" pitchFamily="34" charset="0"/>
                <a:cs typeface="Calibri" panose="020F0502020204030204" pitchFamily="34" charset="0"/>
              </a:rPr>
              <a:t>(extra doelen voor de 4de graad) worden ook de beroepskwalificaties mee opgenomen. Zo worden de (veel te ambitieuze en lange) lijsten beroepskwalificaties hanteerbaar en haalbaar.</a:t>
            </a:r>
          </a:p>
          <a:p>
            <a:pPr algn="l"/>
            <a:r>
              <a:rPr lang="nl-BE" sz="1800" b="0" i="0" u="none" strike="noStrike" baseline="0" dirty="0">
                <a:latin typeface="Calibri" panose="020F0502020204030204" pitchFamily="34" charset="0"/>
                <a:cs typeface="Calibri" panose="020F0502020204030204" pitchFamily="34" charset="0"/>
              </a:rPr>
              <a:t>Er wordt een </a:t>
            </a:r>
            <a:r>
              <a:rPr lang="nl-BE" sz="1800" b="1" dirty="0">
                <a:solidFill>
                  <a:schemeClr val="accent2"/>
                </a:solidFill>
                <a:latin typeface="Calibri" panose="020F0502020204030204" pitchFamily="34" charset="0"/>
                <a:cs typeface="Calibri" panose="020F0502020204030204" pitchFamily="34" charset="0"/>
              </a:rPr>
              <a:t>duidelijk onderscheid </a:t>
            </a:r>
            <a:r>
              <a:rPr lang="nl-BE" sz="1800" b="0" i="0" u="none" strike="noStrike" baseline="0" dirty="0">
                <a:latin typeface="Calibri" panose="020F0502020204030204" pitchFamily="34" charset="0"/>
                <a:cs typeface="Calibri" panose="020F0502020204030204" pitchFamily="34" charset="0"/>
              </a:rPr>
              <a:t>gemaakt tussen de </a:t>
            </a:r>
            <a:r>
              <a:rPr lang="nl-BE" sz="1800" b="1" dirty="0">
                <a:solidFill>
                  <a:schemeClr val="accent2"/>
                </a:solidFill>
                <a:latin typeface="Calibri" panose="020F0502020204030204" pitchFamily="34" charset="0"/>
                <a:cs typeface="Calibri" panose="020F0502020204030204" pitchFamily="34" charset="0"/>
              </a:rPr>
              <a:t>vertolkende</a:t>
            </a:r>
            <a:r>
              <a:rPr lang="nl-BE" sz="1800" b="0" i="0" u="none" strike="noStrike" baseline="0" dirty="0">
                <a:latin typeface="Calibri" panose="020F0502020204030204" pitchFamily="34" charset="0"/>
                <a:cs typeface="Calibri" panose="020F0502020204030204" pitchFamily="34" charset="0"/>
              </a:rPr>
              <a:t> en de </a:t>
            </a:r>
            <a:r>
              <a:rPr lang="nl-BE" sz="1800" b="1" dirty="0">
                <a:solidFill>
                  <a:schemeClr val="accent2"/>
                </a:solidFill>
                <a:latin typeface="Calibri" panose="020F0502020204030204" pitchFamily="34" charset="0"/>
                <a:cs typeface="Calibri" panose="020F0502020204030204" pitchFamily="34" charset="0"/>
              </a:rPr>
              <a:t>creërende</a:t>
            </a:r>
            <a:r>
              <a:rPr lang="nl-BE" sz="1800" b="0" i="0" u="none" strike="noStrike" baseline="0" dirty="0">
                <a:latin typeface="Calibri" panose="020F0502020204030204" pitchFamily="34" charset="0"/>
                <a:cs typeface="Calibri" panose="020F0502020204030204" pitchFamily="34" charset="0"/>
              </a:rPr>
              <a:t> studierichtingen. In de vertakkingen van de 4de graad worden die verschillen zichtbaar (op de AHA! enkel creërende studierichtingen).</a:t>
            </a:r>
          </a:p>
          <a:p>
            <a:pPr algn="l"/>
            <a:r>
              <a:rPr lang="nl-BE" sz="1800" dirty="0">
                <a:latin typeface="Calibri" panose="020F0502020204030204" pitchFamily="34" charset="0"/>
                <a:cs typeface="Calibri" panose="020F0502020204030204" pitchFamily="34" charset="0"/>
              </a:rPr>
              <a:t>Dit leerplan daagt schoolteams uit om hun onderwijs </a:t>
            </a:r>
            <a:r>
              <a:rPr lang="nl-BE" sz="1800" b="1" dirty="0">
                <a:solidFill>
                  <a:schemeClr val="accent2"/>
                </a:solidFill>
                <a:latin typeface="Calibri" panose="020F0502020204030204" pitchFamily="34" charset="0"/>
                <a:cs typeface="Calibri" panose="020F0502020204030204" pitchFamily="34" charset="0"/>
              </a:rPr>
              <a:t>samen vorm te geven</a:t>
            </a:r>
            <a:r>
              <a:rPr lang="nl-BE" sz="1800" dirty="0">
                <a:latin typeface="Calibri" panose="020F0502020204030204" pitchFamily="34" charset="0"/>
                <a:cs typeface="Calibri" panose="020F0502020204030204" pitchFamily="34" charset="0"/>
              </a:rPr>
              <a:t>. Zo sleutelt een academie aan een </a:t>
            </a:r>
            <a:r>
              <a:rPr lang="nl-BE" sz="1800" b="1" dirty="0">
                <a:solidFill>
                  <a:schemeClr val="accent2"/>
                </a:solidFill>
                <a:latin typeface="Calibri" panose="020F0502020204030204" pitchFamily="34" charset="0"/>
                <a:cs typeface="Calibri" panose="020F0502020204030204" pitchFamily="34" charset="0"/>
              </a:rPr>
              <a:t>betere afstemming tussen verschillende ateliers </a:t>
            </a:r>
            <a:r>
              <a:rPr lang="nl-BE" sz="1800" dirty="0">
                <a:latin typeface="Calibri" panose="020F0502020204030204" pitchFamily="34" charset="0"/>
                <a:cs typeface="Calibri" panose="020F0502020204030204" pitchFamily="34" charset="0"/>
              </a:rPr>
              <a:t>en krijgen </a:t>
            </a:r>
            <a:r>
              <a:rPr lang="nl-BE" sz="1800" b="1" dirty="0">
                <a:solidFill>
                  <a:schemeClr val="accent2"/>
                </a:solidFill>
                <a:latin typeface="Calibri" panose="020F0502020204030204" pitchFamily="34" charset="0"/>
                <a:cs typeface="Calibri" panose="020F0502020204030204" pitchFamily="34" charset="0"/>
              </a:rPr>
              <a:t>leraars de kans </a:t>
            </a:r>
            <a:r>
              <a:rPr lang="nl-BE" sz="1800" dirty="0">
                <a:latin typeface="Calibri" panose="020F0502020204030204" pitchFamily="34" charset="0"/>
                <a:cs typeface="Calibri" panose="020F0502020204030204" pitchFamily="34" charset="0"/>
              </a:rPr>
              <a:t>om hun </a:t>
            </a:r>
            <a:r>
              <a:rPr lang="nl-BE" sz="1800" b="1" dirty="0">
                <a:solidFill>
                  <a:schemeClr val="accent2"/>
                </a:solidFill>
                <a:latin typeface="Calibri" panose="020F0502020204030204" pitchFamily="34" charset="0"/>
                <a:cs typeface="Calibri" panose="020F0502020204030204" pitchFamily="34" charset="0"/>
              </a:rPr>
              <a:t>artistiek en didactisch repertoire te vergroten</a:t>
            </a:r>
            <a:r>
              <a:rPr lang="nl-BE" sz="1800" dirty="0">
                <a:latin typeface="Calibri" panose="020F0502020204030204" pitchFamily="34" charset="0"/>
                <a:cs typeface="Calibri" panose="020F0502020204030204" pitchFamily="34" charset="0"/>
              </a:rPr>
              <a:t>. Onderzoek bevestigt dat </a:t>
            </a:r>
            <a:r>
              <a:rPr lang="nl-BE" sz="1800" b="1" dirty="0">
                <a:solidFill>
                  <a:schemeClr val="accent2"/>
                </a:solidFill>
                <a:latin typeface="Calibri" panose="020F0502020204030204" pitchFamily="34" charset="0"/>
                <a:cs typeface="Calibri" panose="020F0502020204030204" pitchFamily="34" charset="0"/>
              </a:rPr>
              <a:t>samenwerken</a:t>
            </a:r>
            <a:r>
              <a:rPr lang="nl-BE" sz="1800" dirty="0">
                <a:latin typeface="Calibri" panose="020F0502020204030204" pitchFamily="34" charset="0"/>
                <a:cs typeface="Calibri" panose="020F0502020204030204" pitchFamily="34" charset="0"/>
              </a:rPr>
              <a:t> een </a:t>
            </a:r>
            <a:r>
              <a:rPr lang="nl-BE" sz="1800" b="1" dirty="0">
                <a:solidFill>
                  <a:schemeClr val="accent2"/>
                </a:solidFill>
                <a:latin typeface="Calibri" panose="020F0502020204030204" pitchFamily="34" charset="0"/>
                <a:cs typeface="Calibri" panose="020F0502020204030204" pitchFamily="34" charset="0"/>
              </a:rPr>
              <a:t>positieve invloed </a:t>
            </a:r>
            <a:r>
              <a:rPr lang="nl-BE" sz="1800" dirty="0">
                <a:latin typeface="Calibri" panose="020F0502020204030204" pitchFamily="34" charset="0"/>
                <a:cs typeface="Calibri" panose="020F0502020204030204" pitchFamily="34" charset="0"/>
              </a:rPr>
              <a:t>heeft op </a:t>
            </a:r>
            <a:r>
              <a:rPr lang="nl-BE" sz="1800" b="1" dirty="0">
                <a:solidFill>
                  <a:schemeClr val="accent2"/>
                </a:solidFill>
                <a:latin typeface="Calibri" panose="020F0502020204030204" pitchFamily="34" charset="0"/>
                <a:cs typeface="Calibri" panose="020F0502020204030204" pitchFamily="34" charset="0"/>
              </a:rPr>
              <a:t>de professionele ontwikkeling van leraars</a:t>
            </a:r>
            <a:r>
              <a:rPr lang="nl-BE" sz="1800" dirty="0">
                <a:latin typeface="Calibri" panose="020F0502020204030204" pitchFamily="34" charset="0"/>
                <a:cs typeface="Calibri" panose="020F0502020204030204" pitchFamily="34" charset="0"/>
              </a:rPr>
              <a:t>.</a:t>
            </a:r>
          </a:p>
          <a:p>
            <a:pPr algn="l"/>
            <a:r>
              <a:rPr lang="nl-BE" sz="1800" b="1" i="0" u="none" strike="noStrike" baseline="0" dirty="0" err="1">
                <a:solidFill>
                  <a:schemeClr val="accent2"/>
                </a:solidFill>
                <a:latin typeface="Calibri" panose="020F0502020204030204" pitchFamily="34" charset="0"/>
                <a:cs typeface="Calibri" panose="020F0502020204030204" pitchFamily="34" charset="0"/>
              </a:rPr>
              <a:t>Vakteams</a:t>
            </a:r>
            <a:r>
              <a:rPr lang="nl-BE" sz="1800" b="1" i="0" u="none" strike="noStrike" baseline="0" dirty="0">
                <a:solidFill>
                  <a:schemeClr val="accent2"/>
                </a:solidFill>
                <a:latin typeface="Calibri" panose="020F0502020204030204" pitchFamily="34" charset="0"/>
                <a:cs typeface="Calibri" panose="020F0502020204030204" pitchFamily="34" charset="0"/>
              </a:rPr>
              <a:t> kiezen zelf </a:t>
            </a:r>
            <a:r>
              <a:rPr lang="nl-BE" sz="1800" b="0" i="0" u="none" strike="noStrike" baseline="0" dirty="0">
                <a:latin typeface="Calibri" panose="020F0502020204030204" pitchFamily="34" charset="0"/>
                <a:cs typeface="Calibri" panose="020F0502020204030204" pitchFamily="34" charset="0"/>
              </a:rPr>
              <a:t>hoe alomvattend of gedetailleerd ze afspraken willen maken </a:t>
            </a:r>
            <a:r>
              <a:rPr lang="nl-BE" sz="1800" b="1" i="0" u="none" strike="noStrike" baseline="0" dirty="0">
                <a:solidFill>
                  <a:schemeClr val="accent2"/>
                </a:solidFill>
                <a:latin typeface="Calibri" panose="020F0502020204030204" pitchFamily="34" charset="0"/>
                <a:cs typeface="Calibri" panose="020F0502020204030204" pitchFamily="34" charset="0"/>
              </a:rPr>
              <a:t>om de visie van de academie vorm te geven</a:t>
            </a:r>
            <a:r>
              <a:rPr lang="nl-BE" sz="1800" b="0" i="0" u="none" strike="noStrike" baseline="0" dirty="0">
                <a:latin typeface="Calibri" panose="020F0502020204030204" pitchFamily="34" charset="0"/>
                <a:cs typeface="Calibri" panose="020F0502020204030204" pitchFamily="34" charset="0"/>
              </a:rPr>
              <a:t>.</a:t>
            </a:r>
          </a:p>
        </p:txBody>
      </p:sp>
      <p:pic>
        <p:nvPicPr>
          <p:cNvPr id="5" name="Afbeelding 4">
            <a:extLst>
              <a:ext uri="{FF2B5EF4-FFF2-40B4-BE49-F238E27FC236}">
                <a16:creationId xmlns:a16="http://schemas.microsoft.com/office/drawing/2014/main" id="{D4440C95-38EA-42B3-B01A-8E2FA28E2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6" name="Rechthoek 5">
            <a:extLst>
              <a:ext uri="{FF2B5EF4-FFF2-40B4-BE49-F238E27FC236}">
                <a16:creationId xmlns:a16="http://schemas.microsoft.com/office/drawing/2014/main" id="{C4F315FD-CDF9-4A30-B925-2B4EC14C312E}"/>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70DD984E-D9C8-4D4A-8EEE-BA14270A2013}"/>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41784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hoe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hthoe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hoe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hoe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hthoek 11">
            <a:extLst>
              <a:ext uri="{FF2B5EF4-FFF2-40B4-BE49-F238E27FC236}">
                <a16:creationId xmlns:a16="http://schemas.microsoft.com/office/drawing/2014/main" id="{10D14388-4F99-4919-B328-DF080677A627}"/>
              </a:ext>
            </a:extLst>
          </p:cNvPr>
          <p:cNvSpPr/>
          <p:nvPr/>
        </p:nvSpPr>
        <p:spPr>
          <a:xfrm>
            <a:off x="134661" y="1084475"/>
            <a:ext cx="11610806" cy="14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42832" y="891949"/>
            <a:ext cx="11194463" cy="830476"/>
          </a:xfrm>
        </p:spPr>
        <p:txBody>
          <a:bodyPr rtlCol="0">
            <a:normAutofit/>
          </a:bodyPr>
          <a:lstStyle/>
          <a:p>
            <a:pPr rtl="0"/>
            <a:r>
              <a:rPr lang="nl-BE" dirty="0"/>
              <a:t>BRAINSTORM ONDERWERPEN &amp; reflectie vragen</a:t>
            </a:r>
            <a:endParaRPr lang="nl" dirty="0"/>
          </a:p>
        </p:txBody>
      </p:sp>
      <p:sp>
        <p:nvSpPr>
          <p:cNvPr id="13" name="Subtitel 2">
            <a:extLst>
              <a:ext uri="{FF2B5EF4-FFF2-40B4-BE49-F238E27FC236}">
                <a16:creationId xmlns:a16="http://schemas.microsoft.com/office/drawing/2014/main" id="{F1A63318-0357-4F68-9C91-768D70DCF3CE}"/>
              </a:ext>
            </a:extLst>
          </p:cNvPr>
          <p:cNvSpPr>
            <a:spLocks noGrp="1"/>
          </p:cNvSpPr>
          <p:nvPr>
            <p:ph type="subTitle" idx="1"/>
          </p:nvPr>
        </p:nvSpPr>
        <p:spPr>
          <a:xfrm>
            <a:off x="368926" y="748413"/>
            <a:ext cx="11544550" cy="745070"/>
          </a:xfrm>
        </p:spPr>
        <p:txBody>
          <a:bodyPr rtlCol="0">
            <a:normAutofit/>
          </a:bodyPr>
          <a:lstStyle/>
          <a:p>
            <a:pPr rtl="0"/>
            <a:r>
              <a:rPr lang="nl-BE" sz="2200" b="1" dirty="0">
                <a:latin typeface="Calibri" panose="020F0502020204030204" pitchFamily="34" charset="0"/>
                <a:cs typeface="Calibri" panose="020F0502020204030204" pitchFamily="34" charset="0"/>
              </a:rPr>
              <a:t>D</a:t>
            </a:r>
            <a:r>
              <a:rPr lang="nl" sz="2200" b="1" dirty="0">
                <a:latin typeface="Calibri" panose="020F0502020204030204" pitchFamily="34" charset="0"/>
                <a:cs typeface="Calibri" panose="020F0502020204030204" pitchFamily="34" charset="0"/>
              </a:rPr>
              <a:t>eel 3</a:t>
            </a:r>
            <a:endParaRPr lang="nl" sz="1700" b="1" dirty="0">
              <a:latin typeface="Calibri" panose="020F0502020204030204" pitchFamily="34" charset="0"/>
              <a:cs typeface="Calibri" panose="020F0502020204030204" pitchFamily="34" charset="0"/>
            </a:endParaRPr>
          </a:p>
        </p:txBody>
      </p:sp>
      <p:pic>
        <p:nvPicPr>
          <p:cNvPr id="10" name="Afbeelding 9" descr="Afbeelding met tekst, persoon&#10;&#10;Automatisch gegenereerde beschrijving">
            <a:extLst>
              <a:ext uri="{FF2B5EF4-FFF2-40B4-BE49-F238E27FC236}">
                <a16:creationId xmlns:a16="http://schemas.microsoft.com/office/drawing/2014/main" id="{6738EEB6-A4FA-428D-A770-0A0ECD584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63" y="1792848"/>
            <a:ext cx="11427002" cy="5364517"/>
          </a:xfrm>
          <a:prstGeom prst="rect">
            <a:avLst/>
          </a:prstGeom>
        </p:spPr>
      </p:pic>
      <p:sp>
        <p:nvSpPr>
          <p:cNvPr id="3" name="Rechthoek 2">
            <a:extLst>
              <a:ext uri="{FF2B5EF4-FFF2-40B4-BE49-F238E27FC236}">
                <a16:creationId xmlns:a16="http://schemas.microsoft.com/office/drawing/2014/main" id="{7356FB12-2155-4599-A8ED-D94107E3C75A}"/>
              </a:ext>
            </a:extLst>
          </p:cNvPr>
          <p:cNvSpPr/>
          <p:nvPr/>
        </p:nvSpPr>
        <p:spPr>
          <a:xfrm>
            <a:off x="334635" y="1600603"/>
            <a:ext cx="11857365" cy="782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A11A7F77-76A8-4976-B9D3-6AA52E2F0373}"/>
              </a:ext>
            </a:extLst>
          </p:cNvPr>
          <p:cNvSpPr/>
          <p:nvPr/>
        </p:nvSpPr>
        <p:spPr>
          <a:xfrm>
            <a:off x="163318" y="5423753"/>
            <a:ext cx="11961091" cy="17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512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1" name="Titel 1">
            <a:extLst>
              <a:ext uri="{FF2B5EF4-FFF2-40B4-BE49-F238E27FC236}">
                <a16:creationId xmlns:a16="http://schemas.microsoft.com/office/drawing/2014/main" id="{C67D5549-A47D-4B8B-85F3-573B10A714F0}"/>
              </a:ext>
            </a:extLst>
          </p:cNvPr>
          <p:cNvSpPr>
            <a:spLocks noGrp="1"/>
          </p:cNvSpPr>
          <p:nvPr>
            <p:ph type="title"/>
          </p:nvPr>
        </p:nvSpPr>
        <p:spPr>
          <a:xfrm>
            <a:off x="379226" y="549063"/>
            <a:ext cx="11047177" cy="1188720"/>
          </a:xfrm>
        </p:spPr>
        <p:txBody>
          <a:bodyPr rtlCol="0">
            <a:normAutofit/>
          </a:bodyPr>
          <a:lstStyle/>
          <a:p>
            <a:pPr rtl="0"/>
            <a:r>
              <a:rPr lang="nl-BE" dirty="0"/>
              <a:t>Wat zetten we op de agenda </a:t>
            </a:r>
            <a:br>
              <a:rPr lang="nl-BE" dirty="0"/>
            </a:br>
            <a:r>
              <a:rPr lang="nl-BE" dirty="0"/>
              <a:t>van onze vakvergadering?</a:t>
            </a:r>
            <a:endParaRPr lang="nl" dirty="0"/>
          </a:p>
        </p:txBody>
      </p:sp>
      <p:sp>
        <p:nvSpPr>
          <p:cNvPr id="22" name="Tekstvak 21">
            <a:extLst>
              <a:ext uri="{FF2B5EF4-FFF2-40B4-BE49-F238E27FC236}">
                <a16:creationId xmlns:a16="http://schemas.microsoft.com/office/drawing/2014/main" id="{7E61DAA5-5C9C-4792-9240-3821698368C9}"/>
              </a:ext>
            </a:extLst>
          </p:cNvPr>
          <p:cNvSpPr txBox="1"/>
          <p:nvPr/>
        </p:nvSpPr>
        <p:spPr>
          <a:xfrm>
            <a:off x="351518" y="1979971"/>
            <a:ext cx="11812774" cy="4478149"/>
          </a:xfrm>
          <a:prstGeom prst="rect">
            <a:avLst/>
          </a:prstGeom>
          <a:noFill/>
        </p:spPr>
        <p:txBody>
          <a:bodyPr wrap="square" rtlCol="0">
            <a:spAutoFit/>
          </a:bodyPr>
          <a:lstStyle/>
          <a:p>
            <a:r>
              <a:rPr lang="nl-BE" dirty="0">
                <a:latin typeface="Calibri" panose="020F0502020204030204" pitchFamily="34" charset="0"/>
                <a:cs typeface="Calibri" panose="020F0502020204030204" pitchFamily="34" charset="0"/>
              </a:rPr>
              <a:t>Wat willen we als eerste bereiken? </a:t>
            </a:r>
          </a:p>
          <a:p>
            <a:r>
              <a:rPr lang="nl-BE" dirty="0">
                <a:latin typeface="Calibri" panose="020F0502020204030204" pitchFamily="34" charset="0"/>
                <a:cs typeface="Calibri" panose="020F0502020204030204" pitchFamily="34" charset="0"/>
              </a:rPr>
              <a:t>Waar worstelen we mee?</a:t>
            </a:r>
          </a:p>
          <a:p>
            <a:r>
              <a:rPr lang="nl-BE" dirty="0">
                <a:latin typeface="Calibri" panose="020F0502020204030204" pitchFamily="34" charset="0"/>
                <a:cs typeface="Calibri" panose="020F0502020204030204" pitchFamily="34" charset="0"/>
              </a:rPr>
              <a:t>Wat staat er nog niet op punt? Of wat moet zeker herwerkt worden?</a:t>
            </a:r>
          </a:p>
          <a:p>
            <a:r>
              <a:rPr lang="nl-BE" dirty="0">
                <a:latin typeface="Calibri" panose="020F0502020204030204" pitchFamily="34" charset="0"/>
                <a:cs typeface="Calibri" panose="020F0502020204030204" pitchFamily="34" charset="0"/>
              </a:rPr>
              <a:t>Welk super idee wil ik delen met de ander of wat wil ik delen omdat ik twijfel of dit wel de juiste aanpak is.</a:t>
            </a:r>
          </a:p>
          <a:p>
            <a:r>
              <a:rPr lang="nl-BE" dirty="0">
                <a:latin typeface="Calibri" panose="020F0502020204030204" pitchFamily="34" charset="0"/>
                <a:cs typeface="Calibri" panose="020F0502020204030204" pitchFamily="34" charset="0"/>
              </a:rPr>
              <a:t>Uitwisselen van </a:t>
            </a:r>
            <a:r>
              <a:rPr lang="nl-BE" dirty="0" err="1">
                <a:latin typeface="Calibri" panose="020F0502020204030204" pitchFamily="34" charset="0"/>
                <a:cs typeface="Calibri" panose="020F0502020204030204" pitchFamily="34" charset="0"/>
              </a:rPr>
              <a:t>good</a:t>
            </a: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practises</a:t>
            </a:r>
            <a:r>
              <a:rPr lang="nl-BE" dirty="0">
                <a:latin typeface="Calibri" panose="020F0502020204030204" pitchFamily="34" charset="0"/>
                <a:cs typeface="Calibri" panose="020F0502020204030204" pitchFamily="34" charset="0"/>
              </a:rPr>
              <a:t> en ideeën van op de ateliervloer en meenemen als gemeenschappelijk goed.</a:t>
            </a:r>
          </a:p>
          <a:p>
            <a:r>
              <a:rPr lang="nl-BE" dirty="0">
                <a:latin typeface="Calibri" panose="020F0502020204030204" pitchFamily="34" charset="0"/>
                <a:cs typeface="Calibri" panose="020F0502020204030204" pitchFamily="34" charset="0"/>
              </a:rPr>
              <a:t>Plannen maken voor de toekomst en uitzetten op een tijdslijn (wat pakken we eerst aan en wanneer verwachten we dat we hiermee klaar zijn).</a:t>
            </a:r>
          </a:p>
          <a:p>
            <a:endParaRPr lang="nl-BE" sz="1100" dirty="0">
              <a:latin typeface="Calibri" panose="020F0502020204030204" pitchFamily="34" charset="0"/>
              <a:cs typeface="Calibri" panose="020F0502020204030204" pitchFamily="34" charset="0"/>
            </a:endParaRPr>
          </a:p>
          <a:p>
            <a:r>
              <a:rPr lang="nl-BE" dirty="0">
                <a:latin typeface="Calibri" panose="020F0502020204030204" pitchFamily="34" charset="0"/>
                <a:cs typeface="Calibri" panose="020F0502020204030204" pitchFamily="34" charset="0"/>
              </a:rPr>
              <a:t>Op de volgende pagina’s vind je een aantal onderwerpen terug evenals een aantal reflectievragen onderverdeeld per artistiek ontwikkelingsgebied.</a:t>
            </a:r>
            <a:endParaRPr lang="nl-BE" sz="1100" dirty="0">
              <a:latin typeface="Calibri" panose="020F0502020204030204" pitchFamily="34" charset="0"/>
              <a:cs typeface="Calibri" panose="020F0502020204030204" pitchFamily="34" charset="0"/>
            </a:endParaRPr>
          </a:p>
          <a:p>
            <a:endParaRPr lang="nl-BE" sz="1100" dirty="0">
              <a:latin typeface="Calibri" panose="020F0502020204030204" pitchFamily="34" charset="0"/>
              <a:cs typeface="Calibri" panose="020F0502020204030204" pitchFamily="34" charset="0"/>
            </a:endParaRPr>
          </a:p>
          <a:p>
            <a:r>
              <a:rPr lang="nl-BE" dirty="0">
                <a:latin typeface="Calibri" panose="020F0502020204030204" pitchFamily="34" charset="0"/>
                <a:cs typeface="Calibri" panose="020F0502020204030204" pitchFamily="34" charset="0"/>
              </a:rPr>
              <a:t>De onderwerpen en de reflectievragen kunnen aangevuld worden met eigen inbreng onderwerpen en reflectievragen. De voorbeeldvragen zijn een hulpmiddel om de brainstormmomenten op gang te trekken.</a:t>
            </a:r>
            <a:endParaRPr lang="nl-BE" sz="1100" dirty="0">
              <a:latin typeface="Calibri" panose="020F0502020204030204" pitchFamily="34" charset="0"/>
              <a:cs typeface="Calibri" panose="020F0502020204030204" pitchFamily="34" charset="0"/>
            </a:endParaRPr>
          </a:p>
          <a:p>
            <a:endParaRPr lang="nl-BE" sz="1100" dirty="0">
              <a:latin typeface="Calibri" panose="020F0502020204030204" pitchFamily="34" charset="0"/>
              <a:cs typeface="Calibri" panose="020F0502020204030204" pitchFamily="34" charset="0"/>
            </a:endParaRPr>
          </a:p>
          <a:p>
            <a:r>
              <a:rPr lang="nl-BE" dirty="0">
                <a:latin typeface="Calibri" panose="020F0502020204030204" pitchFamily="34" charset="0"/>
                <a:cs typeface="Calibri" panose="020F0502020204030204" pitchFamily="34" charset="0"/>
              </a:rPr>
              <a:t>Alle info verzameld op de vakvergaderingen zal verwerkt worden in het AHA! academieluik dat telkens zal </a:t>
            </a:r>
            <a:r>
              <a:rPr lang="nl-BE" dirty="0" err="1">
                <a:latin typeface="Calibri" panose="020F0502020204030204" pitchFamily="34" charset="0"/>
                <a:cs typeface="Calibri" panose="020F0502020204030204" pitchFamily="34" charset="0"/>
              </a:rPr>
              <a:t>geupdate</a:t>
            </a:r>
            <a:r>
              <a:rPr lang="nl-BE" dirty="0">
                <a:latin typeface="Calibri" panose="020F0502020204030204" pitchFamily="34" charset="0"/>
                <a:cs typeface="Calibri" panose="020F0502020204030204" pitchFamily="34" charset="0"/>
              </a:rPr>
              <a:t> worden.</a:t>
            </a:r>
            <a:endParaRPr lang="nl-BE" sz="1100" dirty="0">
              <a:latin typeface="Calibri" panose="020F0502020204030204" pitchFamily="34" charset="0"/>
              <a:cs typeface="Calibri" panose="020F0502020204030204" pitchFamily="34" charset="0"/>
            </a:endParaRPr>
          </a:p>
          <a:p>
            <a:endParaRPr lang="nl-BE" sz="1100" dirty="0">
              <a:latin typeface="Calibri" panose="020F0502020204030204" pitchFamily="34" charset="0"/>
              <a:cs typeface="Calibri" panose="020F0502020204030204" pitchFamily="34" charset="0"/>
            </a:endParaRPr>
          </a:p>
          <a:p>
            <a:r>
              <a:rPr lang="nl-BE" dirty="0">
                <a:latin typeface="Calibri" panose="020F0502020204030204" pitchFamily="34" charset="0"/>
                <a:cs typeface="Calibri" panose="020F0502020204030204" pitchFamily="34" charset="0"/>
              </a:rPr>
              <a:t>Alle huidige info over ons APP en aanverwanten staat op: https://www.evelienvangheluwe-activiteitenbord-19-20.com/app-1</a:t>
            </a:r>
          </a:p>
        </p:txBody>
      </p:sp>
    </p:spTree>
    <p:extLst>
      <p:ext uri="{BB962C8B-B14F-4D97-AF65-F5344CB8AC3E}">
        <p14:creationId xmlns:p14="http://schemas.microsoft.com/office/powerpoint/2010/main" val="2695861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32502" y="1098450"/>
            <a:ext cx="9874928" cy="1619287"/>
          </a:xfrm>
        </p:spPr>
        <p:txBody>
          <a:bodyPr>
            <a:normAutofit/>
          </a:bodyPr>
          <a:lstStyle/>
          <a:p>
            <a:r>
              <a:rPr lang="nl-BE" sz="1800" b="0" i="0" u="none" strike="noStrike" baseline="0" dirty="0">
                <a:solidFill>
                  <a:srgbClr val="000000"/>
                </a:solidFill>
                <a:latin typeface="Calibri" panose="020F0502020204030204" pitchFamily="34" charset="0"/>
              </a:rPr>
              <a:t>Waar leggen we het accent op in de academie </a:t>
            </a:r>
            <a:r>
              <a:rPr lang="nl-BE" sz="1400" b="0" i="0" u="none" strike="noStrike" baseline="0" dirty="0">
                <a:solidFill>
                  <a:srgbClr val="000000"/>
                </a:solidFill>
                <a:latin typeface="Calibri" panose="020F0502020204030204" pitchFamily="34" charset="0"/>
              </a:rPr>
              <a:t>(hieronder de huidige selectie).</a:t>
            </a:r>
            <a:endParaRPr lang="nl-BE" sz="1800" b="0" i="0" u="none" strike="noStrike" baseline="0" dirty="0">
              <a:solidFill>
                <a:srgbClr val="000000"/>
              </a:solidFill>
              <a:latin typeface="Calibri" panose="020F0502020204030204" pitchFamily="34" charset="0"/>
            </a:endParaRPr>
          </a:p>
          <a:p>
            <a:endParaRPr lang="nl-BE" sz="1800" dirty="0">
              <a:solidFill>
                <a:srgbClr val="000000"/>
              </a:solidFill>
              <a:latin typeface="Calibri" panose="020F0502020204030204" pitchFamily="34" charset="0"/>
            </a:endParaRPr>
          </a:p>
        </p:txBody>
      </p:sp>
      <p:sp>
        <p:nvSpPr>
          <p:cNvPr id="21" name="Titel 1">
            <a:extLst>
              <a:ext uri="{FF2B5EF4-FFF2-40B4-BE49-F238E27FC236}">
                <a16:creationId xmlns:a16="http://schemas.microsoft.com/office/drawing/2014/main" id="{C67D5549-A47D-4B8B-85F3-573B10A714F0}"/>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pic>
        <p:nvPicPr>
          <p:cNvPr id="5" name="Afbeelding 4">
            <a:extLst>
              <a:ext uri="{FF2B5EF4-FFF2-40B4-BE49-F238E27FC236}">
                <a16:creationId xmlns:a16="http://schemas.microsoft.com/office/drawing/2014/main" id="{B80C7A26-3C97-477E-B268-680AE349A74B}"/>
              </a:ext>
            </a:extLst>
          </p:cNvPr>
          <p:cNvPicPr>
            <a:picLocks noChangeAspect="1"/>
          </p:cNvPicPr>
          <p:nvPr/>
        </p:nvPicPr>
        <p:blipFill>
          <a:blip r:embed="rId3"/>
          <a:stretch>
            <a:fillRect/>
          </a:stretch>
        </p:blipFill>
        <p:spPr>
          <a:xfrm>
            <a:off x="342282" y="1952263"/>
            <a:ext cx="7436755" cy="4919975"/>
          </a:xfrm>
          <a:prstGeom prst="rect">
            <a:avLst/>
          </a:prstGeom>
        </p:spPr>
      </p:pic>
      <p:sp>
        <p:nvSpPr>
          <p:cNvPr id="12" name="Tijdelijke aanduiding voor inhoud 2">
            <a:extLst>
              <a:ext uri="{FF2B5EF4-FFF2-40B4-BE49-F238E27FC236}">
                <a16:creationId xmlns:a16="http://schemas.microsoft.com/office/drawing/2014/main" id="{C572AD9D-E630-4F79-A56C-00DA451916D6}"/>
              </a:ext>
            </a:extLst>
          </p:cNvPr>
          <p:cNvSpPr txBox="1">
            <a:spLocks/>
          </p:cNvSpPr>
          <p:nvPr/>
        </p:nvSpPr>
        <p:spPr>
          <a:xfrm>
            <a:off x="7779037" y="2914714"/>
            <a:ext cx="4164401" cy="2912154"/>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BE" sz="1800" dirty="0">
                <a:solidFill>
                  <a:srgbClr val="000000"/>
                </a:solidFill>
                <a:latin typeface="Calibri" panose="020F0502020204030204" pitchFamily="34" charset="0"/>
              </a:rPr>
              <a:t>Waarom herzien?</a:t>
            </a:r>
          </a:p>
          <a:p>
            <a:pPr lvl="1"/>
            <a:r>
              <a:rPr lang="nl-BE" sz="1500" dirty="0">
                <a:solidFill>
                  <a:srgbClr val="000000"/>
                </a:solidFill>
                <a:latin typeface="Calibri" panose="020F0502020204030204" pitchFamily="34" charset="0"/>
              </a:rPr>
              <a:t>Wordt een aanvulling/versterking van ons APP.</a:t>
            </a:r>
          </a:p>
          <a:p>
            <a:pPr lvl="1"/>
            <a:r>
              <a:rPr lang="nl-BE" sz="1500" dirty="0">
                <a:solidFill>
                  <a:srgbClr val="000000"/>
                </a:solidFill>
                <a:latin typeface="Calibri" panose="020F0502020204030204" pitchFamily="34" charset="0"/>
              </a:rPr>
              <a:t>Wordt een woordbeeld wat wij als academie – als AHA! - belangrijk vinden. Wil niet zeggen dat de andere competenties en leerdoelen niet aan bod komen maar geeft een eigen identiteit aan de academie binnen het Kunstig Competent verhaal.</a:t>
            </a:r>
          </a:p>
          <a:p>
            <a:endParaRPr lang="nl-BE"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01152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876308" y="1423745"/>
            <a:ext cx="2973410" cy="105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342282" y="2189018"/>
            <a:ext cx="11507436" cy="5374803"/>
          </a:xfrm>
        </p:spPr>
        <p:txBody>
          <a:bodyPr>
            <a:normAutofit fontScale="92500" lnSpcReduction="20000"/>
          </a:bodyPr>
          <a:lstStyle/>
          <a:p>
            <a:r>
              <a:rPr lang="nl-BE" sz="1900" dirty="0">
                <a:solidFill>
                  <a:srgbClr val="000000"/>
                </a:solidFill>
                <a:latin typeface="Calibri" panose="020F0502020204030204" pitchFamily="34" charset="0"/>
              </a:rPr>
              <a:t>Welke competenties (leerlijn) willen we per graad/vak bereiken na het behalen van een graad of een deel van een graad + Aangevuld met het schrijven van een modeltraject per atelier/graad = Basistraject waar bovenop kan gedifferentieerd worden?</a:t>
            </a:r>
            <a:endParaRPr lang="nl-BE" sz="1900" b="0" i="0" u="none" strike="noStrike" baseline="0" dirty="0">
              <a:latin typeface="Calibri" panose="020F0502020204030204" pitchFamily="34" charset="0"/>
              <a:cs typeface="Calibri" panose="020F0502020204030204" pitchFamily="34" charset="0"/>
            </a:endParaRPr>
          </a:p>
          <a:p>
            <a:pPr lvl="1"/>
            <a:r>
              <a:rPr lang="nl-BE" sz="1500" dirty="0">
                <a:solidFill>
                  <a:schemeClr val="bg2">
                    <a:lumMod val="10000"/>
                  </a:schemeClr>
                </a:solidFill>
                <a:latin typeface="Calibri" panose="020F0502020204030204" pitchFamily="34" charset="0"/>
                <a:cs typeface="Calibri" panose="020F0502020204030204" pitchFamily="34" charset="0"/>
              </a:rPr>
              <a:t>Wat is een leerlijn? Een leerlijn geeft per leergebied aan op welke manier de leerlingen van het startniveau tot de kerndoelen komen. Belangrijke momenten in de leerlijn heten tussendoelen. De leerlijnen zijn een leidraad voor leerkrachten, want daardoor kunnen zij de ontwikkeling van hun leerlingen beter volgen en de leerlingen vormen volgens de noden.</a:t>
            </a:r>
          </a:p>
          <a:p>
            <a:pPr lvl="1"/>
            <a:r>
              <a:rPr lang="nl-BE" sz="1500" dirty="0">
                <a:solidFill>
                  <a:schemeClr val="bg2">
                    <a:lumMod val="10000"/>
                  </a:schemeClr>
                </a:solidFill>
                <a:latin typeface="Calibri" panose="020F0502020204030204" pitchFamily="34" charset="0"/>
                <a:cs typeface="Calibri" panose="020F0502020204030204" pitchFamily="34" charset="0"/>
              </a:rPr>
              <a:t>De tijd dat je met al je leerlingen een modeltraject kon volgen is voorbij. Het is altijd zoeken naar een weg die past bij een bepaalde leerling of groep. Dat is boeiend maar ook vermoeiend. Het is daarom goed om een aantal modeltrajecten klaar te hebben: voor sommige leerlingen is deze volgorde, ordeningswijze van technieken, en andere aanpassingen, een goeie optie. Het is belangrijk om deze trajecten te documenteren en als werkmiddel binnen de academie te gebruiken.</a:t>
            </a:r>
          </a:p>
          <a:p>
            <a:pPr lvl="1"/>
            <a:r>
              <a:rPr lang="nl-BE" sz="1500" dirty="0">
                <a:solidFill>
                  <a:schemeClr val="bg2">
                    <a:lumMod val="10000"/>
                  </a:schemeClr>
                </a:solidFill>
                <a:latin typeface="Calibri" panose="020F0502020204030204" pitchFamily="34" charset="0"/>
                <a:cs typeface="Calibri" panose="020F0502020204030204" pitchFamily="34" charset="0"/>
              </a:rPr>
              <a:t>Door het documenteren van verschillende modeltrajecten werken we aan diversiteit onder de leerlingen.</a:t>
            </a:r>
          </a:p>
          <a:p>
            <a:pPr lvl="1"/>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Competenties ontwikkelen zich in vier richtingen: </a:t>
            </a:r>
            <a:r>
              <a:rPr lang="nl-BE" sz="1500" b="1" i="0" u="none" strike="noStrike" baseline="0" dirty="0">
                <a:solidFill>
                  <a:schemeClr val="bg2">
                    <a:lumMod val="10000"/>
                  </a:schemeClr>
                </a:solidFill>
                <a:latin typeface="Calibri" panose="020F0502020204030204" pitchFamily="34" charset="0"/>
                <a:cs typeface="Calibri" panose="020F0502020204030204" pitchFamily="34" charset="0"/>
              </a:rPr>
              <a:t>kwaliteit</a:t>
            </a:r>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 – </a:t>
            </a:r>
            <a:r>
              <a:rPr lang="nl-BE" sz="1500" b="1" i="0" u="none" strike="noStrike" baseline="0" dirty="0">
                <a:solidFill>
                  <a:schemeClr val="bg2">
                    <a:lumMod val="10000"/>
                  </a:schemeClr>
                </a:solidFill>
                <a:latin typeface="Calibri" panose="020F0502020204030204" pitchFamily="34" charset="0"/>
                <a:cs typeface="Calibri" panose="020F0502020204030204" pitchFamily="34" charset="0"/>
              </a:rPr>
              <a:t>zelfstandigheid</a:t>
            </a:r>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 – </a:t>
            </a:r>
            <a:r>
              <a:rPr lang="nl-BE" sz="1500" b="1" i="0" u="none" strike="noStrike" baseline="0" dirty="0">
                <a:solidFill>
                  <a:schemeClr val="bg2">
                    <a:lumMod val="10000"/>
                  </a:schemeClr>
                </a:solidFill>
                <a:latin typeface="Calibri" panose="020F0502020204030204" pitchFamily="34" charset="0"/>
                <a:cs typeface="Calibri" panose="020F0502020204030204" pitchFamily="34" charset="0"/>
              </a:rPr>
              <a:t>complexiteit</a:t>
            </a:r>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 – </a:t>
            </a:r>
            <a:r>
              <a:rPr lang="nl-BE" sz="1500" b="1" i="0" u="none" strike="noStrike" baseline="0" dirty="0">
                <a:solidFill>
                  <a:schemeClr val="bg2">
                    <a:lumMod val="10000"/>
                  </a:schemeClr>
                </a:solidFill>
                <a:latin typeface="Calibri" panose="020F0502020204030204" pitchFamily="34" charset="0"/>
                <a:cs typeface="Calibri" panose="020F0502020204030204" pitchFamily="34" charset="0"/>
              </a:rPr>
              <a:t>eigenheid</a:t>
            </a:r>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 </a:t>
            </a:r>
          </a:p>
          <a:p>
            <a:pPr lvl="2"/>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Kwaliteit = soepelheid, gemak, automatisering, sierlijkheid en vlotheid.</a:t>
            </a:r>
          </a:p>
          <a:p>
            <a:pPr lvl="2"/>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Zelfstandigheid = beperking van ondersteuning en toename van zelfsturing.</a:t>
            </a:r>
          </a:p>
          <a:p>
            <a:pPr lvl="2"/>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Complexiteit =  hoe omgaan met veranderende en wisselende contexten.</a:t>
            </a:r>
          </a:p>
          <a:p>
            <a:pPr lvl="2"/>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Eigenheid = eigen invulling of persoonlijke </a:t>
            </a:r>
            <a:r>
              <a:rPr lang="nl-BE" sz="1500" b="0" i="0" u="none" strike="noStrike" baseline="0" dirty="0" err="1">
                <a:solidFill>
                  <a:schemeClr val="bg2">
                    <a:lumMod val="10000"/>
                  </a:schemeClr>
                </a:solidFill>
                <a:latin typeface="Calibri" panose="020F0502020204030204" pitchFamily="34" charset="0"/>
                <a:cs typeface="Calibri" panose="020F0502020204030204" pitchFamily="34" charset="0"/>
              </a:rPr>
              <a:t>touch</a:t>
            </a:r>
            <a:r>
              <a:rPr lang="nl-BE" sz="1500" b="0" i="0" u="none" strike="noStrike" baseline="0" dirty="0">
                <a:solidFill>
                  <a:schemeClr val="bg2">
                    <a:lumMod val="10000"/>
                  </a:schemeClr>
                </a:solidFill>
                <a:latin typeface="Calibri" panose="020F0502020204030204" pitchFamily="34" charset="0"/>
                <a:cs typeface="Calibri" panose="020F0502020204030204" pitchFamily="34" charset="0"/>
              </a:rPr>
              <a:t>.</a:t>
            </a:r>
          </a:p>
          <a:p>
            <a:pPr lvl="1"/>
            <a:r>
              <a:rPr lang="nl-BE" sz="1500" dirty="0">
                <a:solidFill>
                  <a:schemeClr val="bg2">
                    <a:lumMod val="10000"/>
                  </a:schemeClr>
                </a:solidFill>
                <a:latin typeface="Calibri" panose="020F0502020204030204" pitchFamily="34" charset="0"/>
                <a:cs typeface="Calibri" panose="020F0502020204030204" pitchFamily="34" charset="0"/>
              </a:rPr>
              <a:t>In de loop van een leertraject groeien de competenties van leerlingen op vlak van kwaliteit, zelfstandigheid, complexiteit en eigenheid. Elke academie bepaalt binnen een graad met welke intensiteit ze inzet op bepaalde competenties en hoe ze een onderscheid maakt tussen ontluikende, ontwikkelde en verworven competenties. </a:t>
            </a:r>
          </a:p>
          <a:p>
            <a:pPr lvl="1"/>
            <a:r>
              <a:rPr lang="nl-BE" sz="1500" dirty="0">
                <a:solidFill>
                  <a:schemeClr val="bg2">
                    <a:lumMod val="10000"/>
                  </a:schemeClr>
                </a:solidFill>
                <a:latin typeface="Calibri" panose="020F0502020204030204" pitchFamily="34" charset="0"/>
                <a:cs typeface="Calibri" panose="020F0502020204030204" pitchFamily="34" charset="0"/>
              </a:rPr>
              <a:t>Hoe zorgen we ervoor dat een modeltraject geen verenging van het leertraject wordt maar een verrijking voor het grotere geheel?</a:t>
            </a:r>
          </a:p>
          <a:p>
            <a:pPr lvl="1"/>
            <a:r>
              <a:rPr lang="nl-BE" sz="1500" dirty="0">
                <a:solidFill>
                  <a:schemeClr val="bg2">
                    <a:lumMod val="10000"/>
                  </a:schemeClr>
                </a:solidFill>
                <a:latin typeface="Calibri" panose="020F0502020204030204" pitchFamily="34" charset="0"/>
                <a:cs typeface="Calibri" panose="020F0502020204030204" pitchFamily="34" charset="0"/>
              </a:rPr>
              <a:t>Hoe zorgen we voor een evenwichtig aanbod in de rollen?</a:t>
            </a:r>
          </a:p>
          <a:p>
            <a:pPr lvl="1"/>
            <a:endParaRPr lang="nl-BE" sz="1500" dirty="0">
              <a:latin typeface="Calibri" panose="020F0502020204030204" pitchFamily="34" charset="0"/>
              <a:cs typeface="Calibri" panose="020F0502020204030204" pitchFamily="34" charset="0"/>
            </a:endParaRPr>
          </a:p>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pPr lvl="1"/>
            <a:endParaRPr lang="nl-BE" sz="1500" dirty="0">
              <a:solidFill>
                <a:srgbClr val="000000"/>
              </a:solidFill>
              <a:latin typeface="Calibri" panose="020F0502020204030204" pitchFamily="34" charset="0"/>
            </a:endParaRPr>
          </a:p>
          <a:p>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4266605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802541" y="1098450"/>
            <a:ext cx="10953725" cy="5926741"/>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Hoe pakken we evalueren op papier aan? </a:t>
            </a:r>
          </a:p>
          <a:p>
            <a:pPr lvl="1"/>
            <a:r>
              <a:rPr lang="nl-BE" sz="1500" dirty="0">
                <a:solidFill>
                  <a:srgbClr val="000000"/>
                </a:solidFill>
                <a:latin typeface="Calibri" panose="020F0502020204030204" pitchFamily="34" charset="0"/>
              </a:rPr>
              <a:t>Niet meer eng en gezien vanuit de vaktechnische competenties en specifieke doelstellingen, maar vanuit de 5 artistieke ontwikkelingsgebieden (5 rollen). </a:t>
            </a:r>
          </a:p>
          <a:p>
            <a:pPr lvl="1"/>
            <a:r>
              <a:rPr lang="nl-BE" sz="1500" dirty="0">
                <a:solidFill>
                  <a:srgbClr val="000000"/>
                </a:solidFill>
                <a:latin typeface="Calibri" panose="020F0502020204030204" pitchFamily="34" charset="0"/>
              </a:rPr>
              <a:t>In relatie met de graad/atelier en de afspraken gemaakt inzake de te bereiken competenties na het behalen van een graad of een deel van een graad (zie voorgaande vraag).</a:t>
            </a:r>
          </a:p>
          <a:p>
            <a:pPr lvl="1"/>
            <a:r>
              <a:rPr lang="nl-BE" sz="1500" dirty="0">
                <a:solidFill>
                  <a:srgbClr val="000000"/>
                </a:solidFill>
                <a:latin typeface="Calibri" panose="020F0502020204030204" pitchFamily="34" charset="0"/>
              </a:rPr>
              <a:t>Hoe pakken we dit visueel aan (leesbaar en bruikbaar en gedifferentieerd per leeftijdsgroep/atelier). </a:t>
            </a:r>
          </a:p>
          <a:p>
            <a:pPr lvl="1"/>
            <a:r>
              <a:rPr lang="nl-BE" sz="1500" dirty="0">
                <a:solidFill>
                  <a:srgbClr val="000000"/>
                </a:solidFill>
                <a:latin typeface="Calibri" panose="020F0502020204030204" pitchFamily="34" charset="0"/>
              </a:rPr>
              <a:t>Ontwikkelingsgericht. Ontwikkelingsniveaus zijn nooit lineair. Lukt iets niet, wordt een stap terug gezet om op een andere manier/weg iets te bereiken.</a:t>
            </a:r>
          </a:p>
          <a:p>
            <a:pPr lvl="1"/>
            <a:r>
              <a:rPr lang="nl-BE" sz="1500" dirty="0">
                <a:solidFill>
                  <a:srgbClr val="000000"/>
                </a:solidFill>
                <a:latin typeface="Calibri" panose="020F0502020204030204" pitchFamily="34" charset="0"/>
              </a:rPr>
              <a:t>Volgens de 4 V’s (Voedend – Veelzijdig – Voortdurend – Veeleisend).</a:t>
            </a:r>
          </a:p>
          <a:p>
            <a:pPr lvl="1"/>
            <a:r>
              <a:rPr lang="nl-BE" sz="1500" dirty="0">
                <a:solidFill>
                  <a:srgbClr val="000000"/>
                </a:solidFill>
                <a:latin typeface="Calibri" panose="020F0502020204030204" pitchFamily="34" charset="0"/>
              </a:rPr>
              <a:t>Evaluatiecriteria op gebied van proces en/of product.   </a:t>
            </a:r>
          </a:p>
          <a:p>
            <a:pPr lvl="2"/>
            <a:r>
              <a:rPr lang="nl-BE" sz="1400" dirty="0">
                <a:solidFill>
                  <a:srgbClr val="000000"/>
                </a:solidFill>
                <a:latin typeface="Calibri" panose="020F0502020204030204" pitchFamily="34" charset="0"/>
              </a:rPr>
              <a:t>Inzet en motivatie: Toont de leerling bereidheid en enthousiasme om bepaalde prestaties te willen leveren? Heeft de leerling de bedoeling, de attitude en de ingesteldheid om bepaalde inspanningen te leveren?  </a:t>
            </a:r>
          </a:p>
          <a:p>
            <a:pPr lvl="2"/>
            <a:r>
              <a:rPr lang="nl-BE" sz="1400" dirty="0">
                <a:solidFill>
                  <a:srgbClr val="000000"/>
                </a:solidFill>
                <a:latin typeface="Calibri" panose="020F0502020204030204" pitchFamily="34" charset="0"/>
              </a:rPr>
              <a:t>Zin voor initiatief: Doet de leerling zelf voorstellen rond methodologie en planning? Gaat hij zelf op zoek naar oplossingen? Neemt hij verantwoordelijkheid over het project?  </a:t>
            </a:r>
          </a:p>
          <a:p>
            <a:pPr lvl="2"/>
            <a:r>
              <a:rPr lang="nl-BE" sz="1400" dirty="0">
                <a:solidFill>
                  <a:srgbClr val="000000"/>
                </a:solidFill>
                <a:latin typeface="Calibri" panose="020F0502020204030204" pitchFamily="34" charset="0"/>
              </a:rPr>
              <a:t>Constructief omgaan met en integratie van feedback: Integreert de leerling de gegeven feedback waardoor er evolutie zichtbaar is? Kan hij motiveren waarom hij bepaalde feedback niet integreert? </a:t>
            </a:r>
          </a:p>
          <a:p>
            <a:pPr lvl="1"/>
            <a:endParaRPr lang="nl-BE" sz="1500" dirty="0">
              <a:solidFill>
                <a:srgbClr val="000000"/>
              </a:solidFill>
              <a:latin typeface="Calibri" panose="020F0502020204030204" pitchFamily="34" charset="0"/>
            </a:endParaRPr>
          </a:p>
          <a:p>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537360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1423746"/>
            <a:ext cx="9874928" cy="4438835"/>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Hoe pakken we permanente evaluatie aan?</a:t>
            </a:r>
          </a:p>
          <a:p>
            <a:pPr lvl="1"/>
            <a:r>
              <a:rPr lang="nl-BE" sz="1500" dirty="0">
                <a:solidFill>
                  <a:srgbClr val="000000"/>
                </a:solidFill>
                <a:latin typeface="Calibri" panose="020F0502020204030204" pitchFamily="34" charset="0"/>
              </a:rPr>
              <a:t>Waar en wanneer?</a:t>
            </a:r>
          </a:p>
          <a:p>
            <a:pPr lvl="1"/>
            <a:r>
              <a:rPr lang="nl-BE" sz="1500" dirty="0">
                <a:solidFill>
                  <a:srgbClr val="000000"/>
                </a:solidFill>
                <a:latin typeface="Calibri" panose="020F0502020204030204" pitchFamily="34" charset="0"/>
              </a:rPr>
              <a:t>Met welke regelmaat?</a:t>
            </a:r>
          </a:p>
          <a:p>
            <a:pPr lvl="1"/>
            <a:r>
              <a:rPr lang="nl-BE" sz="1500" dirty="0">
                <a:solidFill>
                  <a:srgbClr val="000000"/>
                </a:solidFill>
                <a:latin typeface="Calibri" panose="020F0502020204030204" pitchFamily="34" charset="0"/>
              </a:rPr>
              <a:t>Aan de hand van een atelierdagboek?</a:t>
            </a:r>
          </a:p>
          <a:p>
            <a:pPr lvl="1"/>
            <a:r>
              <a:rPr lang="nl-BE" sz="1500" dirty="0">
                <a:solidFill>
                  <a:srgbClr val="000000"/>
                </a:solidFill>
                <a:latin typeface="Calibri" panose="020F0502020204030204" pitchFamily="34" charset="0"/>
              </a:rPr>
              <a:t>Individueel of in groep?</a:t>
            </a:r>
          </a:p>
          <a:p>
            <a:pPr lvl="1"/>
            <a:r>
              <a:rPr lang="nl-BE" sz="1500" dirty="0">
                <a:solidFill>
                  <a:srgbClr val="000000"/>
                </a:solidFill>
                <a:latin typeface="Calibri" panose="020F0502020204030204" pitchFamily="34" charset="0"/>
              </a:rPr>
              <a:t>Door de leerkracht? Of een collega? Of door de studenten onderling?</a:t>
            </a:r>
          </a:p>
          <a:p>
            <a:pPr lvl="1"/>
            <a:r>
              <a:rPr lang="nl-BE" sz="1500" dirty="0">
                <a:solidFill>
                  <a:srgbClr val="000000"/>
                </a:solidFill>
                <a:latin typeface="Calibri" panose="020F0502020204030204" pitchFamily="34" charset="0"/>
              </a:rPr>
              <a:t>Visualisatie van de permanente evaluatie (</a:t>
            </a:r>
            <a:r>
              <a:rPr lang="nl-BE" sz="1500" dirty="0" err="1">
                <a:solidFill>
                  <a:srgbClr val="000000"/>
                </a:solidFill>
                <a:latin typeface="Calibri" panose="020F0502020204030204" pitchFamily="34" charset="0"/>
              </a:rPr>
              <a:t>bvb</a:t>
            </a:r>
            <a:r>
              <a:rPr lang="nl-BE" sz="1500" dirty="0">
                <a:solidFill>
                  <a:srgbClr val="000000"/>
                </a:solidFill>
                <a:latin typeface="Calibri" panose="020F0502020204030204" pitchFamily="34" charset="0"/>
              </a:rPr>
              <a:t>. een notitieboekje, teken/kleurboekje, …)?</a:t>
            </a:r>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47610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1423746"/>
            <a:ext cx="9874928" cy="4438835"/>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Hoe pak jij je zelfevaluatie aan?                                                                                                                              = Een bepaalde waardering van een persoon over zijn eigen gedrag in een situatie. </a:t>
            </a:r>
          </a:p>
          <a:p>
            <a:pPr lvl="1"/>
            <a:r>
              <a:rPr lang="nl-BE" sz="1500" dirty="0">
                <a:solidFill>
                  <a:srgbClr val="000000"/>
                </a:solidFill>
                <a:latin typeface="Calibri" panose="020F0502020204030204" pitchFamily="34" charset="0"/>
              </a:rPr>
              <a:t>Waar ben ik goed in, waar besteed ik te weinig aandacht aan?</a:t>
            </a:r>
          </a:p>
          <a:p>
            <a:pPr lvl="1"/>
            <a:r>
              <a:rPr lang="nl-BE" sz="1500" dirty="0">
                <a:solidFill>
                  <a:srgbClr val="000000"/>
                </a:solidFill>
                <a:latin typeface="Calibri" panose="020F0502020204030204" pitchFamily="34" charset="0"/>
              </a:rPr>
              <a:t>Waar kan ik hulp gebruiken?</a:t>
            </a:r>
          </a:p>
          <a:p>
            <a:pPr lvl="1"/>
            <a:r>
              <a:rPr lang="nl-BE" sz="1500" dirty="0">
                <a:solidFill>
                  <a:srgbClr val="000000"/>
                </a:solidFill>
                <a:latin typeface="Calibri" panose="020F0502020204030204" pitchFamily="34" charset="0"/>
              </a:rPr>
              <a:t>Wil ik dat iemand anders zijn/haar mening over me geeft om me vooruit te helpen?</a:t>
            </a:r>
          </a:p>
          <a:p>
            <a:pPr lvl="1"/>
            <a:r>
              <a:rPr lang="nl-BE" sz="1500" dirty="0">
                <a:solidFill>
                  <a:srgbClr val="000000"/>
                </a:solidFill>
                <a:latin typeface="Calibri" panose="020F0502020204030204" pitchFamily="34" charset="0"/>
              </a:rPr>
              <a:t>Vraag ik raad aan mijn studenten? </a:t>
            </a:r>
          </a:p>
          <a:p>
            <a:pPr lvl="1"/>
            <a:r>
              <a:rPr lang="nl-BE" sz="1500" dirty="0">
                <a:solidFill>
                  <a:srgbClr val="000000"/>
                </a:solidFill>
                <a:latin typeface="Calibri" panose="020F0502020204030204" pitchFamily="34" charset="0"/>
              </a:rPr>
              <a:t>Hoe toets ik dit aan mijn praktijk?</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620604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1423746"/>
            <a:ext cx="9874928" cy="4438835"/>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Wat is onze kijk op co-evaluatie?                                                                                                                        = De verantwoordelijkheden voor de beoordeling zijn gedeeld tussen leerling en leraar.  </a:t>
            </a:r>
          </a:p>
          <a:p>
            <a:pPr lvl="1"/>
            <a:r>
              <a:rPr lang="nl-BE" sz="1500" dirty="0">
                <a:solidFill>
                  <a:srgbClr val="000000"/>
                </a:solidFill>
                <a:latin typeface="Calibri" panose="020F0502020204030204" pitchFamily="34" charset="0"/>
              </a:rPr>
              <a:t>Maken we met de leerlingen een selectie in de evaluatiecriteria op?</a:t>
            </a:r>
          </a:p>
          <a:p>
            <a:pPr lvl="1"/>
            <a:r>
              <a:rPr lang="nl-BE" sz="1500" dirty="0">
                <a:solidFill>
                  <a:srgbClr val="000000"/>
                </a:solidFill>
                <a:latin typeface="Calibri" panose="020F0502020204030204" pitchFamily="34" charset="0"/>
              </a:rPr>
              <a:t>Voegen we dit als standaard in, in de werking van de academie?</a:t>
            </a:r>
          </a:p>
          <a:p>
            <a:pPr lvl="1"/>
            <a:r>
              <a:rPr lang="nl-BE" sz="1500" dirty="0">
                <a:solidFill>
                  <a:srgbClr val="000000"/>
                </a:solidFill>
                <a:latin typeface="Calibri" panose="020F0502020204030204" pitchFamily="34" charset="0"/>
              </a:rPr>
              <a:t>Hoe pakken we dit aan?</a:t>
            </a:r>
          </a:p>
          <a:p>
            <a:pPr marL="324000" lvl="1" indent="0">
              <a:buNone/>
            </a:pPr>
            <a:endParaRPr lang="nl-BE" sz="15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306742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1423746"/>
            <a:ext cx="9874928" cy="4438835"/>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Hoe sta we tegenover ‘peer evaluatie’?                                                                                                            = Peer evaluatie houdt in dat leerlingen elkaars werk beoordelen. </a:t>
            </a:r>
          </a:p>
          <a:p>
            <a:pPr lvl="1"/>
            <a:r>
              <a:rPr lang="nl-BE" sz="1500" dirty="0">
                <a:solidFill>
                  <a:srgbClr val="000000"/>
                </a:solidFill>
                <a:latin typeface="Calibri" panose="020F0502020204030204" pitchFamily="34" charset="0"/>
              </a:rPr>
              <a:t>Voegen we dit als standaard in, in de werking van de academie?</a:t>
            </a:r>
          </a:p>
          <a:p>
            <a:pPr lvl="1"/>
            <a:r>
              <a:rPr lang="nl-BE" sz="1500" dirty="0">
                <a:solidFill>
                  <a:srgbClr val="000000"/>
                </a:solidFill>
                <a:latin typeface="Calibri" panose="020F0502020204030204" pitchFamily="34" charset="0"/>
              </a:rPr>
              <a:t>Hoe pakken we dit aan?</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2708643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49" y="775826"/>
            <a:ext cx="10666925" cy="6082174"/>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r>
              <a:rPr lang="nl-BE" sz="1800" dirty="0">
                <a:solidFill>
                  <a:srgbClr val="000000"/>
                </a:solidFill>
                <a:latin typeface="Calibri" panose="020F0502020204030204" pitchFamily="34" charset="0"/>
              </a:rPr>
              <a:t>Hoe staan we tegenover ‘Peer Feedback’? </a:t>
            </a:r>
          </a:p>
          <a:p>
            <a:pPr lvl="1"/>
            <a:r>
              <a:rPr lang="nl-BE" sz="1500" dirty="0">
                <a:solidFill>
                  <a:srgbClr val="000000"/>
                </a:solidFill>
                <a:latin typeface="Calibri" panose="020F0502020204030204" pitchFamily="34" charset="0"/>
              </a:rPr>
              <a:t>Bij peer feedback treden studenten met elkaar in dialoog aan de hand van gedetailleerde commentaar over elkaars werk, gedrag of prestaties. Ze doen dat op basis van vooraf vastgelegde beoordelingscriteria. Leerlingen hoeven elkaar niet te quoteren, de focus ligt op hoe de onderlinge dialoog kan leiden tot leren en vorming. </a:t>
            </a:r>
          </a:p>
          <a:p>
            <a:pPr lvl="1"/>
            <a:r>
              <a:rPr lang="nl-BE" sz="1500" dirty="0">
                <a:solidFill>
                  <a:srgbClr val="000000"/>
                </a:solidFill>
                <a:latin typeface="Calibri" panose="020F0502020204030204" pitchFamily="34" charset="0"/>
              </a:rPr>
              <a:t>Wat worden deze vastgelegde beoordelingscriteria?</a:t>
            </a:r>
          </a:p>
          <a:p>
            <a:pPr lvl="1"/>
            <a:r>
              <a:rPr lang="nl-BE" sz="1500" dirty="0">
                <a:solidFill>
                  <a:srgbClr val="000000"/>
                </a:solidFill>
                <a:latin typeface="Calibri" panose="020F0502020204030204" pitchFamily="34" charset="0"/>
              </a:rPr>
              <a:t>Maken we daar een verslag van?</a:t>
            </a:r>
          </a:p>
          <a:p>
            <a:pPr lvl="1"/>
            <a:r>
              <a:rPr lang="nl-BE" sz="1500" dirty="0">
                <a:solidFill>
                  <a:srgbClr val="000000"/>
                </a:solidFill>
                <a:latin typeface="Calibri" panose="020F0502020204030204" pitchFamily="34" charset="0"/>
              </a:rPr>
              <a:t>Voegen we dit als normale maat in op de academie?</a:t>
            </a:r>
          </a:p>
          <a:p>
            <a:pPr lvl="1"/>
            <a:r>
              <a:rPr lang="nl-BE" sz="1500" dirty="0">
                <a:solidFill>
                  <a:srgbClr val="000000"/>
                </a:solidFill>
                <a:latin typeface="Calibri" panose="020F0502020204030204" pitchFamily="34" charset="0"/>
              </a:rPr>
              <a:t>Maken we hiervoor een standaard invulformulier voor op?</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9056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72315" y="106791"/>
            <a:ext cx="4541224" cy="1188720"/>
          </a:xfrm>
        </p:spPr>
        <p:txBody>
          <a:bodyPr rtlCol="0"/>
          <a:lstStyle/>
          <a:p>
            <a:pPr rtl="0"/>
            <a:r>
              <a:rPr lang="nl" dirty="0"/>
              <a:t>THERMINOLOGIE</a:t>
            </a:r>
          </a:p>
        </p:txBody>
      </p:sp>
      <p:pic>
        <p:nvPicPr>
          <p:cNvPr id="17" name="Afbeelding 16">
            <a:extLst>
              <a:ext uri="{FF2B5EF4-FFF2-40B4-BE49-F238E27FC236}">
                <a16:creationId xmlns:a16="http://schemas.microsoft.com/office/drawing/2014/main" id="{56D15862-B940-435F-AD75-77D146A45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17" y="2320682"/>
            <a:ext cx="2433147" cy="4181805"/>
          </a:xfrm>
          <a:prstGeom prst="rect">
            <a:avLst/>
          </a:prstGeom>
        </p:spPr>
      </p:pic>
      <p:sp>
        <p:nvSpPr>
          <p:cNvPr id="18" name="Titel 1">
            <a:extLst>
              <a:ext uri="{FF2B5EF4-FFF2-40B4-BE49-F238E27FC236}">
                <a16:creationId xmlns:a16="http://schemas.microsoft.com/office/drawing/2014/main" id="{54F78BDD-31E9-4BAF-9655-73394C9B4B58}"/>
              </a:ext>
            </a:extLst>
          </p:cNvPr>
          <p:cNvSpPr txBox="1">
            <a:spLocks/>
          </p:cNvSpPr>
          <p:nvPr/>
        </p:nvSpPr>
        <p:spPr>
          <a:xfrm>
            <a:off x="8721572" y="2704733"/>
            <a:ext cx="2082828"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 sz="1800" dirty="0"/>
              <a:t>cOMPETENTIES</a:t>
            </a:r>
          </a:p>
        </p:txBody>
      </p:sp>
      <p:pic>
        <p:nvPicPr>
          <p:cNvPr id="20" name="Afbeelding 19">
            <a:extLst>
              <a:ext uri="{FF2B5EF4-FFF2-40B4-BE49-F238E27FC236}">
                <a16:creationId xmlns:a16="http://schemas.microsoft.com/office/drawing/2014/main" id="{A12E0527-40E7-48AB-80E4-048806EAE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452" y="1296516"/>
            <a:ext cx="2484120" cy="4823460"/>
          </a:xfrm>
          <a:prstGeom prst="rect">
            <a:avLst/>
          </a:prstGeom>
        </p:spPr>
      </p:pic>
      <p:cxnSp>
        <p:nvCxnSpPr>
          <p:cNvPr id="22" name="Rechte verbindingslijn met pijl 21">
            <a:extLst>
              <a:ext uri="{FF2B5EF4-FFF2-40B4-BE49-F238E27FC236}">
                <a16:creationId xmlns:a16="http://schemas.microsoft.com/office/drawing/2014/main" id="{8833CDAF-0018-44DF-8E93-ECFD29145689}"/>
              </a:ext>
            </a:extLst>
          </p:cNvPr>
          <p:cNvCxnSpPr>
            <a:cxnSpLocks/>
            <a:stCxn id="20" idx="3"/>
          </p:cNvCxnSpPr>
          <p:nvPr/>
        </p:nvCxnSpPr>
        <p:spPr>
          <a:xfrm flipH="1">
            <a:off x="7196278" y="3708246"/>
            <a:ext cx="1525294" cy="201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EB6AFD74-2456-42F7-AF4E-1172B9A90383}"/>
              </a:ext>
            </a:extLst>
          </p:cNvPr>
          <p:cNvCxnSpPr>
            <a:cxnSpLocks/>
            <a:stCxn id="20" idx="3"/>
          </p:cNvCxnSpPr>
          <p:nvPr/>
        </p:nvCxnSpPr>
        <p:spPr>
          <a:xfrm flipH="1">
            <a:off x="6921348" y="3708246"/>
            <a:ext cx="1800224" cy="8135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4FA2B366-0845-47C1-AC2A-245B7B324C78}"/>
              </a:ext>
            </a:extLst>
          </p:cNvPr>
          <p:cNvCxnSpPr>
            <a:cxnSpLocks/>
          </p:cNvCxnSpPr>
          <p:nvPr/>
        </p:nvCxnSpPr>
        <p:spPr>
          <a:xfrm flipH="1">
            <a:off x="7631874" y="3771810"/>
            <a:ext cx="1043404" cy="12543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1EB1C231-F4D2-4220-8B44-C1C29AF4872D}"/>
              </a:ext>
            </a:extLst>
          </p:cNvPr>
          <p:cNvCxnSpPr>
            <a:cxnSpLocks/>
            <a:stCxn id="20" idx="3"/>
          </p:cNvCxnSpPr>
          <p:nvPr/>
        </p:nvCxnSpPr>
        <p:spPr>
          <a:xfrm flipH="1">
            <a:off x="6995604" y="3708246"/>
            <a:ext cx="1725968" cy="18532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itel 1">
            <a:extLst>
              <a:ext uri="{FF2B5EF4-FFF2-40B4-BE49-F238E27FC236}">
                <a16:creationId xmlns:a16="http://schemas.microsoft.com/office/drawing/2014/main" id="{59E8F062-155E-42D2-BB7D-4829B01D6CE0}"/>
              </a:ext>
            </a:extLst>
          </p:cNvPr>
          <p:cNvSpPr txBox="1">
            <a:spLocks/>
          </p:cNvSpPr>
          <p:nvPr/>
        </p:nvSpPr>
        <p:spPr>
          <a:xfrm>
            <a:off x="4438874" y="4340987"/>
            <a:ext cx="4541224"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 sz="1800" dirty="0"/>
              <a:t>LEERDOELEN</a:t>
            </a:r>
          </a:p>
        </p:txBody>
      </p:sp>
      <p:cxnSp>
        <p:nvCxnSpPr>
          <p:cNvPr id="34" name="Rechte verbindingslijn met pijl 33">
            <a:extLst>
              <a:ext uri="{FF2B5EF4-FFF2-40B4-BE49-F238E27FC236}">
                <a16:creationId xmlns:a16="http://schemas.microsoft.com/office/drawing/2014/main" id="{3B8DA3E0-FFC9-47B6-88C9-5667C73CD518}"/>
              </a:ext>
            </a:extLst>
          </p:cNvPr>
          <p:cNvCxnSpPr>
            <a:cxnSpLocks/>
          </p:cNvCxnSpPr>
          <p:nvPr/>
        </p:nvCxnSpPr>
        <p:spPr>
          <a:xfrm flipV="1">
            <a:off x="6008815" y="3977650"/>
            <a:ext cx="641231" cy="137638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EE6D2AA4-EA02-44A4-85BF-3B01F9ED3BDE}"/>
              </a:ext>
            </a:extLst>
          </p:cNvPr>
          <p:cNvCxnSpPr>
            <a:cxnSpLocks/>
          </p:cNvCxnSpPr>
          <p:nvPr/>
        </p:nvCxnSpPr>
        <p:spPr>
          <a:xfrm flipV="1">
            <a:off x="6008815" y="4190260"/>
            <a:ext cx="673953" cy="11637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ECDC37DA-E780-4B71-9D9D-C777D3A724D1}"/>
              </a:ext>
            </a:extLst>
          </p:cNvPr>
          <p:cNvCxnSpPr>
            <a:cxnSpLocks/>
          </p:cNvCxnSpPr>
          <p:nvPr/>
        </p:nvCxnSpPr>
        <p:spPr>
          <a:xfrm flipV="1">
            <a:off x="6008815" y="4320456"/>
            <a:ext cx="673953" cy="10335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330C034C-B021-45AF-B2D0-25737E69C5DA}"/>
              </a:ext>
            </a:extLst>
          </p:cNvPr>
          <p:cNvCxnSpPr>
            <a:cxnSpLocks/>
          </p:cNvCxnSpPr>
          <p:nvPr/>
        </p:nvCxnSpPr>
        <p:spPr>
          <a:xfrm flipV="1">
            <a:off x="6008815" y="4634865"/>
            <a:ext cx="673953" cy="7191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E30B6740-EC80-4B7D-84C1-07D380CCFC0C}"/>
              </a:ext>
            </a:extLst>
          </p:cNvPr>
          <p:cNvCxnSpPr>
            <a:cxnSpLocks/>
          </p:cNvCxnSpPr>
          <p:nvPr/>
        </p:nvCxnSpPr>
        <p:spPr>
          <a:xfrm flipV="1">
            <a:off x="6008815" y="4772149"/>
            <a:ext cx="673953" cy="58188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a:extLst>
              <a:ext uri="{FF2B5EF4-FFF2-40B4-BE49-F238E27FC236}">
                <a16:creationId xmlns:a16="http://schemas.microsoft.com/office/drawing/2014/main" id="{A6BEC3CA-7B0C-4D29-86EC-C751DB1DB12C}"/>
              </a:ext>
            </a:extLst>
          </p:cNvPr>
          <p:cNvCxnSpPr>
            <a:cxnSpLocks/>
          </p:cNvCxnSpPr>
          <p:nvPr/>
        </p:nvCxnSpPr>
        <p:spPr>
          <a:xfrm flipV="1">
            <a:off x="6008815" y="5191683"/>
            <a:ext cx="673953" cy="16235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B07D6C94-5AA1-42A0-8C28-0AE45C0D4ED9}"/>
              </a:ext>
            </a:extLst>
          </p:cNvPr>
          <p:cNvCxnSpPr>
            <a:cxnSpLocks/>
          </p:cNvCxnSpPr>
          <p:nvPr/>
        </p:nvCxnSpPr>
        <p:spPr>
          <a:xfrm>
            <a:off x="6008815" y="5344083"/>
            <a:ext cx="64123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a:extLst>
              <a:ext uri="{FF2B5EF4-FFF2-40B4-BE49-F238E27FC236}">
                <a16:creationId xmlns:a16="http://schemas.microsoft.com/office/drawing/2014/main" id="{7CCE4371-B987-4F73-BD2B-12B6079D32F8}"/>
              </a:ext>
            </a:extLst>
          </p:cNvPr>
          <p:cNvCxnSpPr>
            <a:cxnSpLocks/>
          </p:cNvCxnSpPr>
          <p:nvPr/>
        </p:nvCxnSpPr>
        <p:spPr>
          <a:xfrm>
            <a:off x="6008815" y="5354038"/>
            <a:ext cx="673953" cy="39710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Rechte verbindingslijn met pijl 62">
            <a:extLst>
              <a:ext uri="{FF2B5EF4-FFF2-40B4-BE49-F238E27FC236}">
                <a16:creationId xmlns:a16="http://schemas.microsoft.com/office/drawing/2014/main" id="{541B11CF-2627-4923-875A-2AD5C9357BA3}"/>
              </a:ext>
            </a:extLst>
          </p:cNvPr>
          <p:cNvCxnSpPr>
            <a:cxnSpLocks/>
          </p:cNvCxnSpPr>
          <p:nvPr/>
        </p:nvCxnSpPr>
        <p:spPr>
          <a:xfrm>
            <a:off x="6008815" y="5354038"/>
            <a:ext cx="641231" cy="50757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Titel 1">
            <a:extLst>
              <a:ext uri="{FF2B5EF4-FFF2-40B4-BE49-F238E27FC236}">
                <a16:creationId xmlns:a16="http://schemas.microsoft.com/office/drawing/2014/main" id="{2B8DC975-AE71-4005-B8FC-26B366D42B65}"/>
              </a:ext>
            </a:extLst>
          </p:cNvPr>
          <p:cNvSpPr txBox="1">
            <a:spLocks/>
          </p:cNvSpPr>
          <p:nvPr/>
        </p:nvSpPr>
        <p:spPr>
          <a:xfrm>
            <a:off x="970849" y="1131962"/>
            <a:ext cx="4541224"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 sz="1800" dirty="0"/>
              <a:t>ARTISTIEKE </a:t>
            </a:r>
            <a:br>
              <a:rPr lang="nl" sz="1800" dirty="0"/>
            </a:br>
            <a:r>
              <a:rPr lang="nl" sz="1800" dirty="0"/>
              <a:t>ONTWIKKELINGSGEBIEDEN</a:t>
            </a:r>
          </a:p>
        </p:txBody>
      </p:sp>
      <p:cxnSp>
        <p:nvCxnSpPr>
          <p:cNvPr id="67" name="Rechte verbindingslijn met pijl 66">
            <a:extLst>
              <a:ext uri="{FF2B5EF4-FFF2-40B4-BE49-F238E27FC236}">
                <a16:creationId xmlns:a16="http://schemas.microsoft.com/office/drawing/2014/main" id="{92539C89-47D0-4369-930E-4FE81F4037D3}"/>
              </a:ext>
            </a:extLst>
          </p:cNvPr>
          <p:cNvCxnSpPr>
            <a:cxnSpLocks/>
          </p:cNvCxnSpPr>
          <p:nvPr/>
        </p:nvCxnSpPr>
        <p:spPr>
          <a:xfrm>
            <a:off x="3604334" y="2237173"/>
            <a:ext cx="3195961" cy="106192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FA91A2BB-8DB9-4492-9F16-951854E52BBB}"/>
              </a:ext>
            </a:extLst>
          </p:cNvPr>
          <p:cNvCxnSpPr>
            <a:cxnSpLocks/>
          </p:cNvCxnSpPr>
          <p:nvPr/>
        </p:nvCxnSpPr>
        <p:spPr>
          <a:xfrm flipH="1">
            <a:off x="2849733" y="2237173"/>
            <a:ext cx="754601" cy="43056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50168806-1E9B-411D-ADAF-B4F2992E0091}"/>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26378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1423746"/>
            <a:ext cx="9874928" cy="4438835"/>
          </a:xfrm>
        </p:spPr>
        <p:txBody>
          <a:bodyPr>
            <a:normAutofit/>
          </a:bodyPr>
          <a:lstStyle/>
          <a:p>
            <a:pPr marL="324000" lvl="1" indent="0">
              <a:buNone/>
            </a:pPr>
            <a:endParaRPr lang="nl-BE" sz="1500" b="0" i="0" u="none" strike="noStrike" baseline="0" dirty="0">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Wat is onze visie op portfolio?                                                                                                                            = Een portfolio is een door de leerling gemaakte verzameling van materiaal dat zijn inspanningen, vooruitgang en prestaties weergeeft. </a:t>
            </a:r>
          </a:p>
          <a:p>
            <a:pPr lvl="1"/>
            <a:r>
              <a:rPr lang="nl-BE" sz="1500" dirty="0">
                <a:solidFill>
                  <a:srgbClr val="000000"/>
                </a:solidFill>
                <a:latin typeface="Calibri" panose="020F0502020204030204" pitchFamily="34" charset="0"/>
              </a:rPr>
              <a:t>Een portfolio kan worden gebruikt om het leerproces van de leerling in kaart te brengen en te begeleiden (formatief) of als evaluatie-instrument. Passen we dit standaard toe op de academie?</a:t>
            </a:r>
          </a:p>
          <a:p>
            <a:pPr lvl="1"/>
            <a:r>
              <a:rPr lang="nl-BE" sz="1500" dirty="0">
                <a:solidFill>
                  <a:srgbClr val="000000"/>
                </a:solidFill>
                <a:latin typeface="Calibri" panose="020F0502020204030204" pitchFamily="34" charset="0"/>
              </a:rPr>
              <a:t>Hoe pakken we dit aan in ons atelier?</a:t>
            </a:r>
          </a:p>
          <a:p>
            <a:pPr lvl="1"/>
            <a:r>
              <a:rPr lang="nl-BE" sz="1500" dirty="0">
                <a:solidFill>
                  <a:srgbClr val="000000"/>
                </a:solidFill>
                <a:latin typeface="Calibri" panose="020F0502020204030204" pitchFamily="34" charset="0"/>
              </a:rPr>
              <a:t>Welke voorwaarden koppelen we hieraan?</a:t>
            </a:r>
          </a:p>
          <a:p>
            <a:pPr lvl="1"/>
            <a:r>
              <a:rPr lang="nl-BE" sz="1500" dirty="0">
                <a:solidFill>
                  <a:srgbClr val="000000"/>
                </a:solidFill>
                <a:latin typeface="Calibri" panose="020F0502020204030204" pitchFamily="34" charset="0"/>
              </a:rPr>
              <a:t>Voegen we dit in voor iedereen? En differentiëren we per leeftijd/atelier?</a:t>
            </a:r>
          </a:p>
          <a:p>
            <a:pPr lvl="1"/>
            <a:endParaRPr lang="nl-BE" sz="15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597773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1066950" y="0"/>
            <a:ext cx="9874928" cy="7028873"/>
          </a:xfrm>
        </p:spPr>
        <p:txBody>
          <a:bodyPr>
            <a:normAutofit/>
          </a:bodyPr>
          <a:lstStyle/>
          <a:p>
            <a:pPr marL="0" indent="0">
              <a:buNone/>
            </a:pPr>
            <a:endParaRPr lang="nl-BE" sz="1800" dirty="0">
              <a:solidFill>
                <a:srgbClr val="000000"/>
              </a:solidFill>
              <a:latin typeface="Calibri" panose="020F0502020204030204" pitchFamily="34" charset="0"/>
            </a:endParaRPr>
          </a:p>
          <a:p>
            <a:r>
              <a:rPr lang="nl-BE" sz="1800" dirty="0">
                <a:solidFill>
                  <a:srgbClr val="000000"/>
                </a:solidFill>
                <a:latin typeface="Calibri" panose="020F0502020204030204" pitchFamily="34" charset="0"/>
              </a:rPr>
              <a:t>Hoe pakken we differentiëren aan?</a:t>
            </a:r>
          </a:p>
          <a:p>
            <a:pPr lvl="1"/>
            <a:r>
              <a:rPr lang="nl-BE" sz="1500" dirty="0">
                <a:solidFill>
                  <a:srgbClr val="000000"/>
                </a:solidFill>
                <a:latin typeface="Calibri" panose="020F0502020204030204" pitchFamily="34" charset="0"/>
              </a:rPr>
              <a:t>Hoe maken we een verschil in niveau en tempo binnen een atelier en/of lessen. </a:t>
            </a:r>
          </a:p>
          <a:p>
            <a:pPr lvl="1"/>
            <a:r>
              <a:rPr lang="nl-BE" sz="1500" dirty="0">
                <a:solidFill>
                  <a:srgbClr val="000000"/>
                </a:solidFill>
                <a:latin typeface="Calibri" panose="020F0502020204030204" pitchFamily="34" charset="0"/>
              </a:rPr>
              <a:t>Hoe kan je als leraar een soms onvoorspelbaar leertraject voeden en begeleiden? </a:t>
            </a:r>
          </a:p>
          <a:p>
            <a:pPr lvl="1"/>
            <a:r>
              <a:rPr lang="nl-BE" sz="1500" dirty="0">
                <a:solidFill>
                  <a:srgbClr val="000000"/>
                </a:solidFill>
                <a:latin typeface="Calibri" panose="020F0502020204030204" pitchFamily="34" charset="0"/>
              </a:rPr>
              <a:t>Hoe kan je iedere leerling begeleiden in zijn ontwikkeling door te differentiëren en te reageren op verandering? </a:t>
            </a:r>
          </a:p>
          <a:p>
            <a:pPr lvl="1"/>
            <a:r>
              <a:rPr lang="nl-BE" sz="1500" dirty="0">
                <a:solidFill>
                  <a:srgbClr val="000000"/>
                </a:solidFill>
                <a:latin typeface="Calibri" panose="020F0502020204030204" pitchFamily="34" charset="0"/>
              </a:rPr>
              <a:t>Is een intake gesprek met de leerling belangrijk om differentiëren te doen slagen?</a:t>
            </a:r>
          </a:p>
          <a:p>
            <a:pPr lvl="1"/>
            <a:r>
              <a:rPr lang="nl-BE" sz="1500" dirty="0">
                <a:solidFill>
                  <a:srgbClr val="000000"/>
                </a:solidFill>
                <a:latin typeface="Calibri" panose="020F0502020204030204" pitchFamily="34" charset="0"/>
              </a:rPr>
              <a:t>Differentiëren doen we op maat van de leerling – hoe pakken we dit aan?:</a:t>
            </a:r>
          </a:p>
          <a:p>
            <a:pPr lvl="2"/>
            <a:r>
              <a:rPr lang="nl-BE" sz="1400" dirty="0">
                <a:solidFill>
                  <a:srgbClr val="000000"/>
                </a:solidFill>
                <a:latin typeface="Calibri" panose="020F0502020204030204" pitchFamily="34" charset="0"/>
              </a:rPr>
              <a:t>op hun eigen tempo (afhankelijk van de beginsituatie van de leerling)</a:t>
            </a:r>
          </a:p>
          <a:p>
            <a:pPr lvl="2"/>
            <a:r>
              <a:rPr lang="nl-BE" sz="1400" dirty="0">
                <a:solidFill>
                  <a:srgbClr val="000000"/>
                </a:solidFill>
                <a:latin typeface="Calibri" panose="020F0502020204030204" pitchFamily="34" charset="0"/>
              </a:rPr>
              <a:t>naar eigen interesse (bv. inspelen op hun stijl door hen kunstenaars te leren kennen die hun kunnen inspireren) </a:t>
            </a:r>
          </a:p>
          <a:p>
            <a:pPr lvl="2"/>
            <a:r>
              <a:rPr lang="nl-BE" sz="1400" dirty="0">
                <a:solidFill>
                  <a:srgbClr val="000000"/>
                </a:solidFill>
                <a:latin typeface="Calibri" panose="020F0502020204030204" pitchFamily="34" charset="0"/>
              </a:rPr>
              <a:t>vraag gestuurd (leerling die aangeeft wat hij graag zou leren. Bv ik heb moeite met portret, kun je mij hierbij helpen?)</a:t>
            </a:r>
          </a:p>
          <a:p>
            <a:pPr lvl="2"/>
            <a:r>
              <a:rPr lang="nl-BE" sz="1400" dirty="0">
                <a:solidFill>
                  <a:srgbClr val="000000"/>
                </a:solidFill>
                <a:latin typeface="Calibri" panose="020F0502020204030204" pitchFamily="34" charset="0"/>
              </a:rPr>
              <a:t>op eigen niveau/ afhankelijk van hun beginsituatie (veel te moeilijk voor de een, niets nieuws voor de ander. Beide groepen haken af en leren niets)</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273462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2259986"/>
            <a:ext cx="9874928" cy="4438835"/>
          </a:xfrm>
        </p:spPr>
        <p:txBody>
          <a:bodyPr>
            <a:normAutofit/>
          </a:bodyPr>
          <a:lstStyle/>
          <a:p>
            <a:r>
              <a:rPr lang="nl-BE" sz="1800" dirty="0">
                <a:solidFill>
                  <a:srgbClr val="000000"/>
                </a:solidFill>
                <a:latin typeface="Calibri" panose="020F0502020204030204" pitchFamily="34" charset="0"/>
              </a:rPr>
              <a:t>Updaten van de huidige visieteksten</a:t>
            </a:r>
          </a:p>
          <a:p>
            <a:pPr lvl="1"/>
            <a:r>
              <a:rPr lang="nl-BE" sz="1500" dirty="0">
                <a:solidFill>
                  <a:srgbClr val="000000"/>
                </a:solidFill>
                <a:latin typeface="Calibri" panose="020F0502020204030204" pitchFamily="34" charset="0"/>
              </a:rPr>
              <a:t>De visieteksten zijn opgenomen in het academieluik van de AHA! en zijn terug te vinden op: </a:t>
            </a:r>
            <a:r>
              <a:rPr lang="nl-BE" sz="1500" dirty="0">
                <a:solidFill>
                  <a:srgbClr val="000000"/>
                </a:solidFill>
                <a:latin typeface="Calibri" panose="020F0502020204030204" pitchFamily="34" charset="0"/>
                <a:hlinkClick r:id="rId3"/>
              </a:rPr>
              <a:t>https://www.evelienvangheluwe-activiteitenbord-19-20.com/app-1</a:t>
            </a:r>
            <a:endParaRPr lang="nl-BE" sz="1500" dirty="0">
              <a:solidFill>
                <a:srgbClr val="000000"/>
              </a:solidFill>
              <a:latin typeface="Calibri" panose="020F0502020204030204" pitchFamily="34" charset="0"/>
            </a:endParaRPr>
          </a:p>
          <a:p>
            <a:pPr lvl="1"/>
            <a:r>
              <a:rPr lang="nl-BE" sz="1500" dirty="0">
                <a:solidFill>
                  <a:srgbClr val="000000"/>
                </a:solidFill>
                <a:latin typeface="Calibri" panose="020F0502020204030204" pitchFamily="34" charset="0"/>
              </a:rPr>
              <a:t>Stroken deze visieteksten nog met de huidige werking van de ateliers en de recentere wijzigingen in het Kunstig Competent verhaal?</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1854364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2259986"/>
            <a:ext cx="9874928" cy="4438835"/>
          </a:xfrm>
        </p:spPr>
        <p:txBody>
          <a:bodyPr>
            <a:normAutofit/>
          </a:bodyPr>
          <a:lstStyle/>
          <a:p>
            <a:r>
              <a:rPr lang="nl-BE" sz="1800" dirty="0">
                <a:solidFill>
                  <a:srgbClr val="000000"/>
                </a:solidFill>
                <a:latin typeface="Calibri" panose="020F0502020204030204" pitchFamily="34" charset="0"/>
              </a:rPr>
              <a:t>Hoe organiseren we jurymomenten per graad?</a:t>
            </a:r>
          </a:p>
          <a:p>
            <a:pPr lvl="1"/>
            <a:r>
              <a:rPr lang="nl-BE" sz="1500" dirty="0">
                <a:solidFill>
                  <a:srgbClr val="000000"/>
                </a:solidFill>
                <a:latin typeface="Calibri" panose="020F0502020204030204" pitchFamily="34" charset="0"/>
              </a:rPr>
              <a:t>Onder collega’s.</a:t>
            </a:r>
          </a:p>
          <a:p>
            <a:pPr lvl="1"/>
            <a:r>
              <a:rPr lang="nl-BE" sz="1500" dirty="0">
                <a:solidFill>
                  <a:srgbClr val="000000"/>
                </a:solidFill>
                <a:latin typeface="Calibri" panose="020F0502020204030204" pitchFamily="34" charset="0"/>
              </a:rPr>
              <a:t>Via speed-dating jurymoment.</a:t>
            </a:r>
          </a:p>
          <a:p>
            <a:pPr lvl="1"/>
            <a:r>
              <a:rPr lang="nl-BE" sz="1500" dirty="0">
                <a:solidFill>
                  <a:srgbClr val="000000"/>
                </a:solidFill>
                <a:latin typeface="Calibri" panose="020F0502020204030204" pitchFamily="34" charset="0"/>
              </a:rPr>
              <a:t>Met of zonder externen juryleden?</a:t>
            </a:r>
          </a:p>
          <a:p>
            <a:pPr lvl="1"/>
            <a:r>
              <a:rPr lang="nl-BE" sz="1500" dirty="0">
                <a:solidFill>
                  <a:srgbClr val="000000"/>
                </a:solidFill>
                <a:latin typeface="Calibri" panose="020F0502020204030204" pitchFamily="34" charset="0"/>
              </a:rPr>
              <a:t>Op welke tijdstippen? Permanent doorheen het academiejaar?</a:t>
            </a:r>
          </a:p>
          <a:p>
            <a:pPr lvl="1"/>
            <a:r>
              <a:rPr lang="nl-BE" sz="1500" dirty="0">
                <a:solidFill>
                  <a:srgbClr val="000000"/>
                </a:solidFill>
                <a:latin typeface="Calibri" panose="020F0502020204030204" pitchFamily="34" charset="0"/>
              </a:rPr>
              <a:t>Via kleinere expomomenten?</a:t>
            </a:r>
          </a:p>
          <a:p>
            <a:pPr lvl="1"/>
            <a:r>
              <a:rPr lang="nl-BE" sz="1500" dirty="0">
                <a:solidFill>
                  <a:srgbClr val="000000"/>
                </a:solidFill>
                <a:latin typeface="Calibri" panose="020F0502020204030204" pitchFamily="34" charset="0"/>
              </a:rPr>
              <a:t>In combinatie/samenwerking met andere ateliers (mix van verschillende disciplines in kleinere groepen)?</a:t>
            </a:r>
          </a:p>
          <a:p>
            <a:pPr lvl="1"/>
            <a:r>
              <a:rPr lang="nl-BE" sz="1500" dirty="0">
                <a:solidFill>
                  <a:srgbClr val="000000"/>
                </a:solidFill>
                <a:latin typeface="Calibri" panose="020F0502020204030204" pitchFamily="34" charset="0"/>
              </a:rPr>
              <a:t>Via een eindopdracht (einde 1</a:t>
            </a:r>
            <a:r>
              <a:rPr lang="nl-BE" sz="1500" baseline="30000" dirty="0">
                <a:solidFill>
                  <a:srgbClr val="000000"/>
                </a:solidFill>
                <a:latin typeface="Calibri" panose="020F0502020204030204" pitchFamily="34" charset="0"/>
              </a:rPr>
              <a:t>ste</a:t>
            </a:r>
            <a:r>
              <a:rPr lang="nl-BE" sz="1500" dirty="0">
                <a:solidFill>
                  <a:srgbClr val="000000"/>
                </a:solidFill>
                <a:latin typeface="Calibri" panose="020F0502020204030204" pitchFamily="34" charset="0"/>
              </a:rPr>
              <a:t>/2</a:t>
            </a:r>
            <a:r>
              <a:rPr lang="nl-BE" sz="1500" baseline="30000" dirty="0">
                <a:solidFill>
                  <a:srgbClr val="000000"/>
                </a:solidFill>
                <a:latin typeface="Calibri" panose="020F0502020204030204" pitchFamily="34" charset="0"/>
              </a:rPr>
              <a:t>de</a:t>
            </a:r>
            <a:r>
              <a:rPr lang="nl-BE" sz="1500" dirty="0">
                <a:solidFill>
                  <a:srgbClr val="000000"/>
                </a:solidFill>
                <a:latin typeface="Calibri" panose="020F0502020204030204" pitchFamily="34" charset="0"/>
              </a:rPr>
              <a:t>/3</a:t>
            </a:r>
            <a:r>
              <a:rPr lang="nl-BE" sz="1500" baseline="30000" dirty="0">
                <a:solidFill>
                  <a:srgbClr val="000000"/>
                </a:solidFill>
                <a:latin typeface="Calibri" panose="020F0502020204030204" pitchFamily="34" charset="0"/>
              </a:rPr>
              <a:t>de</a:t>
            </a:r>
            <a:r>
              <a:rPr lang="nl-BE" sz="1500" dirty="0">
                <a:solidFill>
                  <a:srgbClr val="000000"/>
                </a:solidFill>
                <a:latin typeface="Calibri" panose="020F0502020204030204" pitchFamily="34" charset="0"/>
              </a:rPr>
              <a:t> graad?)</a:t>
            </a:r>
          </a:p>
          <a:p>
            <a:pPr lvl="1"/>
            <a:r>
              <a:rPr lang="nl-BE" sz="1500" dirty="0">
                <a:solidFill>
                  <a:srgbClr val="000000"/>
                </a:solidFill>
                <a:latin typeface="Calibri" panose="020F0502020204030204" pitchFamily="34" charset="0"/>
              </a:rPr>
              <a:t>Waar? In de academie of op externe locatie?</a:t>
            </a:r>
          </a:p>
          <a:p>
            <a:pPr lvl="1"/>
            <a:r>
              <a:rPr lang="nl-BE" sz="1500" dirty="0">
                <a:solidFill>
                  <a:srgbClr val="000000"/>
                </a:solidFill>
                <a:latin typeface="Calibri" panose="020F0502020204030204" pitchFamily="34" charset="0"/>
              </a:rPr>
              <a:t>Hoe bereiden we de studenten hierop voor?</a:t>
            </a:r>
          </a:p>
          <a:p>
            <a:pPr lvl="1"/>
            <a:endParaRPr lang="nl-BE" sz="1500" dirty="0">
              <a:solidFill>
                <a:srgbClr val="000000"/>
              </a:solidFill>
              <a:latin typeface="Calibri" panose="020F0502020204030204" pitchFamily="34" charset="0"/>
            </a:endParaRPr>
          </a:p>
          <a:p>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727224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2259986"/>
            <a:ext cx="9874928" cy="4438835"/>
          </a:xfrm>
        </p:spPr>
        <p:txBody>
          <a:bodyPr>
            <a:normAutofit/>
          </a:bodyPr>
          <a:lstStyle/>
          <a:p>
            <a:r>
              <a:rPr lang="nl-BE" sz="1800" dirty="0">
                <a:solidFill>
                  <a:srgbClr val="000000"/>
                </a:solidFill>
                <a:latin typeface="Calibri" panose="020F0502020204030204" pitchFamily="34" charset="0"/>
              </a:rPr>
              <a:t>Hoe pakken we de intakegesprekken aan?</a:t>
            </a:r>
          </a:p>
          <a:p>
            <a:pPr lvl="1"/>
            <a:r>
              <a:rPr lang="nl-BE" sz="1500" dirty="0">
                <a:solidFill>
                  <a:srgbClr val="000000"/>
                </a:solidFill>
                <a:latin typeface="Calibri" panose="020F0502020204030204" pitchFamily="34" charset="0"/>
              </a:rPr>
              <a:t>Gaan we op zoek naar een uniform formulier per graad/atelier?</a:t>
            </a:r>
          </a:p>
          <a:p>
            <a:pPr lvl="1"/>
            <a:r>
              <a:rPr lang="nl-BE" sz="1500" dirty="0">
                <a:solidFill>
                  <a:srgbClr val="000000"/>
                </a:solidFill>
                <a:latin typeface="Calibri" panose="020F0502020204030204" pitchFamily="34" charset="0"/>
              </a:rPr>
              <a:t>Hoe pak jij het intake gesprek aan?</a:t>
            </a:r>
          </a:p>
          <a:p>
            <a:pPr lvl="1"/>
            <a:r>
              <a:rPr lang="nl-BE" sz="1500" dirty="0">
                <a:solidFill>
                  <a:srgbClr val="000000"/>
                </a:solidFill>
                <a:latin typeface="Calibri" panose="020F0502020204030204" pitchFamily="34" charset="0"/>
              </a:rPr>
              <a:t>Differentiëren per graad/atelier?</a:t>
            </a:r>
          </a:p>
          <a:p>
            <a:pPr lvl="1"/>
            <a:r>
              <a:rPr lang="nl-BE" sz="1500" dirty="0">
                <a:solidFill>
                  <a:srgbClr val="000000"/>
                </a:solidFill>
                <a:latin typeface="Calibri" panose="020F0502020204030204" pitchFamily="34" charset="0"/>
              </a:rPr>
              <a:t>Delen van aanpas intakegesprek.</a:t>
            </a:r>
          </a:p>
          <a:p>
            <a:pPr lvl="1"/>
            <a:r>
              <a:rPr lang="nl-BE" sz="1500" dirty="0">
                <a:solidFill>
                  <a:srgbClr val="000000"/>
                </a:solidFill>
                <a:latin typeface="Calibri" panose="020F0502020204030204" pitchFamily="34" charset="0"/>
              </a:rPr>
              <a:t>Hoe noteren? Door de student via een invulformulier (visueel aangepast per graad).</a:t>
            </a:r>
          </a:p>
          <a:p>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694445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1737784"/>
            <a:ext cx="9874928" cy="4961038"/>
          </a:xfrm>
        </p:spPr>
        <p:txBody>
          <a:bodyPr>
            <a:normAutofit/>
          </a:bodyPr>
          <a:lstStyle/>
          <a:p>
            <a:r>
              <a:rPr lang="nl-BE" sz="1800" dirty="0">
                <a:solidFill>
                  <a:srgbClr val="000000"/>
                </a:solidFill>
                <a:latin typeface="Calibri" panose="020F0502020204030204" pitchFamily="34" charset="0"/>
              </a:rPr>
              <a:t>Hoe stellen we een atelierdagboek samen?</a:t>
            </a:r>
          </a:p>
          <a:p>
            <a:pPr lvl="1"/>
            <a:r>
              <a:rPr lang="nl-BE" sz="1500" dirty="0">
                <a:solidFill>
                  <a:srgbClr val="000000"/>
                </a:solidFill>
                <a:latin typeface="Calibri" panose="020F0502020204030204" pitchFamily="34" charset="0"/>
              </a:rPr>
              <a:t>Delen van info en </a:t>
            </a:r>
            <a:r>
              <a:rPr lang="nl-BE" sz="1500" dirty="0" err="1">
                <a:solidFill>
                  <a:srgbClr val="000000"/>
                </a:solidFill>
                <a:latin typeface="Calibri" panose="020F0502020204030204" pitchFamily="34" charset="0"/>
              </a:rPr>
              <a:t>good</a:t>
            </a:r>
            <a:r>
              <a:rPr lang="nl-BE" sz="1500" dirty="0">
                <a:solidFill>
                  <a:srgbClr val="000000"/>
                </a:solidFill>
                <a:latin typeface="Calibri" panose="020F0502020204030204" pitchFamily="34" charset="0"/>
              </a:rPr>
              <a:t> </a:t>
            </a:r>
            <a:r>
              <a:rPr lang="nl-BE" sz="1500" dirty="0" err="1">
                <a:solidFill>
                  <a:srgbClr val="000000"/>
                </a:solidFill>
                <a:latin typeface="Calibri" panose="020F0502020204030204" pitchFamily="34" charset="0"/>
              </a:rPr>
              <a:t>practices</a:t>
            </a:r>
            <a:r>
              <a:rPr lang="nl-BE" sz="1500" dirty="0">
                <a:solidFill>
                  <a:srgbClr val="000000"/>
                </a:solidFill>
                <a:latin typeface="Calibri" panose="020F0502020204030204" pitchFamily="34" charset="0"/>
              </a:rPr>
              <a:t>.</a:t>
            </a:r>
          </a:p>
          <a:p>
            <a:pPr lvl="1"/>
            <a:r>
              <a:rPr lang="nl-BE" sz="1500" dirty="0">
                <a:solidFill>
                  <a:srgbClr val="000000"/>
                </a:solidFill>
                <a:latin typeface="Calibri" panose="020F0502020204030204" pitchFamily="34" charset="0"/>
              </a:rPr>
              <a:t>Wat staat er noodzakelijk in? Wat extra of bijkomstig.</a:t>
            </a:r>
          </a:p>
          <a:p>
            <a:endParaRPr lang="nl-BE" sz="1800" dirty="0">
              <a:solidFill>
                <a:srgbClr val="000000"/>
              </a:solidFill>
              <a:latin typeface="Calibri" panose="020F0502020204030204" pitchFamily="34" charset="0"/>
            </a:endParaRP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1785448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2259986"/>
            <a:ext cx="9874928" cy="4438835"/>
          </a:xfrm>
        </p:spPr>
        <p:txBody>
          <a:bodyPr>
            <a:normAutofit/>
          </a:bodyPr>
          <a:lstStyle/>
          <a:p>
            <a:r>
              <a:rPr lang="nl-BE" sz="1800" dirty="0">
                <a:solidFill>
                  <a:srgbClr val="000000"/>
                </a:solidFill>
                <a:latin typeface="Calibri" panose="020F0502020204030204" pitchFamily="34" charset="0"/>
              </a:rPr>
              <a:t>Hoe hebben we aandacht voor zorg?</a:t>
            </a:r>
          </a:p>
          <a:p>
            <a:pPr lvl="1"/>
            <a:r>
              <a:rPr lang="nl-BE" sz="1500" dirty="0">
                <a:solidFill>
                  <a:srgbClr val="000000"/>
                </a:solidFill>
                <a:latin typeface="Calibri" panose="020F0502020204030204" pitchFamily="34" charset="0"/>
              </a:rPr>
              <a:t>Wanneer schakelen we zorg in voor een student?</a:t>
            </a:r>
          </a:p>
          <a:p>
            <a:pPr lvl="1"/>
            <a:r>
              <a:rPr lang="nl-BE" sz="1500" dirty="0">
                <a:solidFill>
                  <a:srgbClr val="000000"/>
                </a:solidFill>
                <a:latin typeface="Calibri" panose="020F0502020204030204" pitchFamily="34" charset="0"/>
              </a:rPr>
              <a:t>Wat zijn de alarmbelletjes?</a:t>
            </a:r>
          </a:p>
          <a:p>
            <a:pPr lvl="1"/>
            <a:r>
              <a:rPr lang="nl-BE" sz="1500" dirty="0">
                <a:solidFill>
                  <a:srgbClr val="000000"/>
                </a:solidFill>
                <a:latin typeface="Calibri" panose="020F0502020204030204" pitchFamily="34" charset="0"/>
              </a:rPr>
              <a:t>Hoe pakt je collega dit aan?</a:t>
            </a:r>
          </a:p>
          <a:p>
            <a:pPr lvl="1"/>
            <a:r>
              <a:rPr lang="nl-BE" sz="1500" dirty="0">
                <a:solidFill>
                  <a:srgbClr val="000000"/>
                </a:solidFill>
                <a:latin typeface="Calibri" panose="020F0502020204030204" pitchFamily="34" charset="0"/>
              </a:rPr>
              <a:t>Wat versta je onder zorg?</a:t>
            </a:r>
          </a:p>
          <a:p>
            <a:pPr lvl="1"/>
            <a:r>
              <a:rPr lang="nl-BE" sz="1500" dirty="0">
                <a:solidFill>
                  <a:srgbClr val="000000"/>
                </a:solidFill>
                <a:latin typeface="Calibri" panose="020F0502020204030204" pitchFamily="34" charset="0"/>
              </a:rPr>
              <a:t>Bedoeld voor alle leeftijden.</a:t>
            </a:r>
          </a:p>
        </p:txBody>
      </p:sp>
      <p:sp>
        <p:nvSpPr>
          <p:cNvPr id="12" name="Titel 1">
            <a:extLst>
              <a:ext uri="{FF2B5EF4-FFF2-40B4-BE49-F238E27FC236}">
                <a16:creationId xmlns:a16="http://schemas.microsoft.com/office/drawing/2014/main" id="{C6D0A8CD-0C4D-4D5B-B50D-93EBC7FCC767}"/>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4127865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50" y="1828800"/>
            <a:ext cx="9874928" cy="4870021"/>
          </a:xfrm>
        </p:spPr>
        <p:txBody>
          <a:bodyPr>
            <a:normAutofit/>
          </a:bodyPr>
          <a:lstStyle/>
          <a:p>
            <a:r>
              <a:rPr lang="nl-BE" sz="1800" dirty="0">
                <a:latin typeface="Calibri" panose="020F0502020204030204" pitchFamily="34" charset="0"/>
                <a:cs typeface="Calibri" panose="020F0502020204030204" pitchFamily="34" charset="0"/>
              </a:rPr>
              <a:t>Hoe zorgen we ervoor dat onze studenten hun grenzen verleggen?</a:t>
            </a:r>
          </a:p>
          <a:p>
            <a:pPr lvl="1"/>
            <a:r>
              <a:rPr lang="nl-BE" sz="1700" dirty="0">
                <a:latin typeface="Calibri" panose="020F0502020204030204" pitchFamily="34" charset="0"/>
                <a:cs typeface="Calibri" panose="020F0502020204030204" pitchFamily="34" charset="0"/>
              </a:rPr>
              <a:t>In de academie leren leerlingen een andere wereld kennen. We prikkelen het verlangen bij de student om zich te verdiepen in de rijkdom van deze wereld. Maar hoe doen we dit?</a:t>
            </a:r>
          </a:p>
          <a:p>
            <a:pPr lvl="1"/>
            <a:r>
              <a:rPr lang="nl-BE" sz="1700" dirty="0">
                <a:latin typeface="Calibri" panose="020F0502020204030204" pitchFamily="34" charset="0"/>
                <a:cs typeface="Calibri" panose="020F0502020204030204" pitchFamily="34" charset="0"/>
              </a:rPr>
              <a:t>Grenzen worden verlegd wanneer leraren kansen geven bij ‘ABC’: </a:t>
            </a:r>
          </a:p>
          <a:p>
            <a:pPr lvl="2"/>
            <a:r>
              <a:rPr lang="nl-BE" sz="1600" dirty="0">
                <a:latin typeface="Calibri" panose="020F0502020204030204" pitchFamily="34" charset="0"/>
                <a:cs typeface="Calibri" panose="020F0502020204030204" pitchFamily="34" charset="0"/>
              </a:rPr>
              <a:t>Autonomie = de ruimte voor leerlingen om zelf initiatief te nemen, en impact te hebben op het (klas- en les)gebeuren. </a:t>
            </a:r>
          </a:p>
          <a:p>
            <a:pPr lvl="2"/>
            <a:r>
              <a:rPr lang="nl-BE" sz="1600" dirty="0">
                <a:latin typeface="Calibri" panose="020F0502020204030204" pitchFamily="34" charset="0"/>
                <a:cs typeface="Calibri" panose="020F0502020204030204" pitchFamily="34" charset="0"/>
              </a:rPr>
              <a:t>Betrokkenheid = leerlingen voelen zich verbonden met wat er in de les gebeurt - het raakt hen. </a:t>
            </a:r>
          </a:p>
          <a:p>
            <a:pPr lvl="2"/>
            <a:r>
              <a:rPr lang="nl-BE" sz="1600" dirty="0">
                <a:latin typeface="Calibri" panose="020F0502020204030204" pitchFamily="34" charset="0"/>
                <a:cs typeface="Calibri" panose="020F0502020204030204" pitchFamily="34" charset="0"/>
              </a:rPr>
              <a:t>Competentie = leerlingen ervaren dat ze vooruitgang maken en hebben het gevoel bekwamer te worden. Leren met resultaat is onlosmakelijk verbonden met de motivatie en de zin om te leren.</a:t>
            </a:r>
            <a:endParaRPr lang="nl-BE" sz="1400" dirty="0">
              <a:solidFill>
                <a:srgbClr val="000000"/>
              </a:solidFill>
              <a:latin typeface="Calibri" panose="020F0502020204030204" pitchFamily="34" charset="0"/>
              <a:cs typeface="Calibri" panose="020F0502020204030204" pitchFamily="34" charset="0"/>
            </a:endParaRPr>
          </a:p>
        </p:txBody>
      </p:sp>
      <p:sp>
        <p:nvSpPr>
          <p:cNvPr id="8" name="Titel 1">
            <a:extLst>
              <a:ext uri="{FF2B5EF4-FFF2-40B4-BE49-F238E27FC236}">
                <a16:creationId xmlns:a16="http://schemas.microsoft.com/office/drawing/2014/main" id="{E0DD91B2-6F76-4934-8E3D-D127954D019E}"/>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1008391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965349" y="461818"/>
            <a:ext cx="10768525" cy="6396182"/>
          </a:xfrm>
        </p:spPr>
        <p:txBody>
          <a:bodyPr>
            <a:normAutofit/>
          </a:bodyPr>
          <a:lstStyle/>
          <a:p>
            <a:r>
              <a:rPr lang="nl-BE" sz="1800" dirty="0">
                <a:latin typeface="Calibri" panose="020F0502020204030204" pitchFamily="34" charset="0"/>
                <a:cs typeface="Calibri" panose="020F0502020204030204" pitchFamily="34" charset="0"/>
              </a:rPr>
              <a:t>Hoe gaan we voor een goed geïnformeerde student/ouder?</a:t>
            </a:r>
          </a:p>
          <a:p>
            <a:pPr lvl="1"/>
            <a:r>
              <a:rPr lang="nl-BE" sz="1500" dirty="0">
                <a:latin typeface="Calibri" panose="020F0502020204030204" pitchFamily="34" charset="0"/>
                <a:cs typeface="Calibri" panose="020F0502020204030204" pitchFamily="34" charset="0"/>
              </a:rPr>
              <a:t>Hoe zorgen we ervoor dat de student duidelijk weet waarvoor we staan en wat er van hen verwacht wordt? Differentiatie per leeftijd/atelier?</a:t>
            </a:r>
          </a:p>
          <a:p>
            <a:pPr lvl="1"/>
            <a:r>
              <a:rPr lang="nl-BE" sz="1500" dirty="0">
                <a:latin typeface="Calibri" panose="020F0502020204030204" pitchFamily="34" charset="0"/>
                <a:cs typeface="Calibri" panose="020F0502020204030204" pitchFamily="34" charset="0"/>
              </a:rPr>
              <a:t>Hoe zorgen we ervoor dat onze visie ook duidelijk is bij ouders van de jongeren studenten?</a:t>
            </a:r>
          </a:p>
          <a:p>
            <a:pPr lvl="1"/>
            <a:r>
              <a:rPr lang="nl-BE" sz="1500" dirty="0">
                <a:latin typeface="Calibri" panose="020F0502020204030204" pitchFamily="34" charset="0"/>
                <a:cs typeface="Calibri" panose="020F0502020204030204" pitchFamily="34" charset="0"/>
              </a:rPr>
              <a:t>Hoe motiveren we de studenten om voor de vooropgestelde doelen te gaan en onze visie te volgen?</a:t>
            </a:r>
            <a:endParaRPr lang="nl-BE" sz="1500" dirty="0">
              <a:solidFill>
                <a:srgbClr val="000000"/>
              </a:solidFill>
              <a:latin typeface="Calibri" panose="020F0502020204030204" pitchFamily="34" charset="0"/>
              <a:cs typeface="Calibri" panose="020F0502020204030204" pitchFamily="34" charset="0"/>
            </a:endParaRPr>
          </a:p>
        </p:txBody>
      </p:sp>
      <p:sp>
        <p:nvSpPr>
          <p:cNvPr id="8" name="Titel 1">
            <a:extLst>
              <a:ext uri="{FF2B5EF4-FFF2-40B4-BE49-F238E27FC236}">
                <a16:creationId xmlns:a16="http://schemas.microsoft.com/office/drawing/2014/main" id="{4680850F-928B-4856-A7FF-841A8F74C512}"/>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1897419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 name="Tekstvak 1">
            <a:extLst>
              <a:ext uri="{FF2B5EF4-FFF2-40B4-BE49-F238E27FC236}">
                <a16:creationId xmlns:a16="http://schemas.microsoft.com/office/drawing/2014/main" id="{DD04F6C2-C02B-424D-AE69-DAD4A1BDF6D8}"/>
              </a:ext>
            </a:extLst>
          </p:cNvPr>
          <p:cNvSpPr txBox="1"/>
          <p:nvPr/>
        </p:nvSpPr>
        <p:spPr>
          <a:xfrm>
            <a:off x="1175565" y="2394841"/>
            <a:ext cx="10558310" cy="3982629"/>
          </a:xfrm>
          <a:prstGeom prst="rect">
            <a:avLst/>
          </a:prstGeom>
          <a:noFill/>
        </p:spPr>
        <p:txBody>
          <a:bodyPr wrap="square" rtlCol="0">
            <a:spAutoFit/>
          </a:bodyPr>
          <a:lstStyle/>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nl-BE" dirty="0">
                <a:solidFill>
                  <a:schemeClr val="tx1">
                    <a:lumMod val="75000"/>
                    <a:lumOff val="25000"/>
                  </a:schemeClr>
                </a:solidFill>
                <a:latin typeface="Calibri" panose="020F0502020204030204" pitchFamily="34" charset="0"/>
                <a:cs typeface="Calibri" panose="020F0502020204030204" pitchFamily="34" charset="0"/>
              </a:rPr>
              <a:t>Wat als de artistieke doelen van de leerling niet stroken met jouw visie of ze zijn volgens jou niet ambitieus genoeg?</a:t>
            </a: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endParaRPr lang="nl-BE" dirty="0">
              <a:solidFill>
                <a:schemeClr val="tx1">
                  <a:lumMod val="75000"/>
                  <a:lumOff val="25000"/>
                </a:schemeClr>
              </a:solidFill>
              <a:latin typeface="Calibri" panose="020F0502020204030204" pitchFamily="34" charset="0"/>
              <a:cs typeface="Calibri" panose="020F0502020204030204" pitchFamily="34" charset="0"/>
            </a:endParaRP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endParaRPr lang="nl-BE" dirty="0">
              <a:solidFill>
                <a:schemeClr val="tx1">
                  <a:lumMod val="75000"/>
                  <a:lumOff val="25000"/>
                </a:schemeClr>
              </a:solidFill>
              <a:latin typeface="Calibri" panose="020F0502020204030204" pitchFamily="34" charset="0"/>
              <a:cs typeface="Calibri" panose="020F0502020204030204" pitchFamily="34" charset="0"/>
            </a:endParaRP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nl-BE" dirty="0">
                <a:solidFill>
                  <a:schemeClr val="tx1">
                    <a:lumMod val="75000"/>
                    <a:lumOff val="25000"/>
                  </a:schemeClr>
                </a:solidFill>
                <a:latin typeface="Calibri" panose="020F0502020204030204" pitchFamily="34" charset="0"/>
                <a:cs typeface="Calibri" panose="020F0502020204030204" pitchFamily="34" charset="0"/>
              </a:rPr>
              <a:t>Hoe zorg je ervoor dat je als co-</a:t>
            </a:r>
            <a:r>
              <a:rPr lang="nl-BE" dirty="0" err="1">
                <a:solidFill>
                  <a:schemeClr val="tx1">
                    <a:lumMod val="75000"/>
                    <a:lumOff val="25000"/>
                  </a:schemeClr>
                </a:solidFill>
                <a:latin typeface="Calibri" panose="020F0502020204030204" pitchFamily="34" charset="0"/>
                <a:cs typeface="Calibri" panose="020F0502020204030204" pitchFamily="34" charset="0"/>
              </a:rPr>
              <a:t>teachers</a:t>
            </a:r>
            <a:r>
              <a:rPr lang="nl-BE" dirty="0">
                <a:solidFill>
                  <a:schemeClr val="tx1">
                    <a:lumMod val="75000"/>
                    <a:lumOff val="25000"/>
                  </a:schemeClr>
                </a:solidFill>
                <a:latin typeface="Calibri" panose="020F0502020204030204" pitchFamily="34" charset="0"/>
                <a:cs typeface="Calibri" panose="020F0502020204030204" pitchFamily="34" charset="0"/>
              </a:rPr>
              <a:t> dezelfde visie hanteren?</a:t>
            </a: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endParaRPr lang="nl-BE" dirty="0">
              <a:solidFill>
                <a:schemeClr val="tx1">
                  <a:lumMod val="75000"/>
                  <a:lumOff val="25000"/>
                </a:schemeClr>
              </a:solidFill>
              <a:latin typeface="Calibri" panose="020F0502020204030204" pitchFamily="34" charset="0"/>
              <a:cs typeface="Calibri" panose="020F0502020204030204" pitchFamily="34" charset="0"/>
            </a:endParaRP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endParaRPr lang="nl-BE" dirty="0">
              <a:solidFill>
                <a:schemeClr val="tx1">
                  <a:lumMod val="75000"/>
                  <a:lumOff val="25000"/>
                </a:schemeClr>
              </a:solidFill>
              <a:latin typeface="Calibri" panose="020F0502020204030204" pitchFamily="34" charset="0"/>
              <a:cs typeface="Calibri" panose="020F0502020204030204" pitchFamily="34" charset="0"/>
            </a:endParaRPr>
          </a:p>
          <a:p>
            <a:pPr marL="306000" lvl="1" indent="-306000" defTabSz="457200">
              <a:lnSpc>
                <a:spcPct val="110000"/>
              </a:lnSpc>
              <a:spcBef>
                <a:spcPct val="20000"/>
              </a:spcBef>
              <a:spcAft>
                <a:spcPts val="600"/>
              </a:spcAft>
              <a:buClr>
                <a:schemeClr val="accent1"/>
              </a:buClr>
              <a:buSzPct val="92000"/>
              <a:buFont typeface="Wingdings 2" panose="05020102010507070707" pitchFamily="18" charset="2"/>
              <a:buChar char=""/>
            </a:pPr>
            <a:r>
              <a:rPr lang="nl-BE" dirty="0">
                <a:solidFill>
                  <a:schemeClr val="tx1">
                    <a:lumMod val="75000"/>
                    <a:lumOff val="25000"/>
                  </a:schemeClr>
                </a:solidFill>
                <a:latin typeface="Calibri" panose="020F0502020204030204" pitchFamily="34" charset="0"/>
                <a:cs typeface="Calibri" panose="020F0502020204030204" pitchFamily="34" charset="0"/>
              </a:rPr>
              <a:t>Wat als de leerling veel structuur of directe instructie vraagt terwijl jij net het ervaringsgericht leren en het experiment centraal wil stellen?</a:t>
            </a:r>
          </a:p>
          <a:p>
            <a:endParaRPr lang="nl-BE" dirty="0"/>
          </a:p>
        </p:txBody>
      </p:sp>
      <p:sp>
        <p:nvSpPr>
          <p:cNvPr id="12" name="Titel 1">
            <a:extLst>
              <a:ext uri="{FF2B5EF4-FFF2-40B4-BE49-F238E27FC236}">
                <a16:creationId xmlns:a16="http://schemas.microsoft.com/office/drawing/2014/main" id="{F2E49BB6-4227-4F7F-924A-F873DF789062}"/>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132587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nl" dirty="0"/>
              <a:t>OVERZICHT</a:t>
            </a:r>
          </a:p>
        </p:txBody>
      </p:sp>
      <p:pic>
        <p:nvPicPr>
          <p:cNvPr id="4" name="Afbeelding 3">
            <a:extLst>
              <a:ext uri="{FF2B5EF4-FFF2-40B4-BE49-F238E27FC236}">
                <a16:creationId xmlns:a16="http://schemas.microsoft.com/office/drawing/2014/main" id="{E3FEFC68-B120-4796-B8BF-06367F7C2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685" y="0"/>
            <a:ext cx="4799279" cy="6858000"/>
          </a:xfrm>
          <a:prstGeom prst="rect">
            <a:avLst/>
          </a:prstGeom>
        </p:spPr>
      </p:pic>
      <p:sp>
        <p:nvSpPr>
          <p:cNvPr id="6" name="Tekstvak 5">
            <a:extLst>
              <a:ext uri="{FF2B5EF4-FFF2-40B4-BE49-F238E27FC236}">
                <a16:creationId xmlns:a16="http://schemas.microsoft.com/office/drawing/2014/main" id="{09335A8C-1296-4139-979B-79B4FDE5BA0C}"/>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502266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a:extLst>
              <a:ext uri="{FF2B5EF4-FFF2-40B4-BE49-F238E27FC236}">
                <a16:creationId xmlns:a16="http://schemas.microsoft.com/office/drawing/2014/main" id="{4D548F65-4360-4F90-BF3D-BD71DF8DB493}"/>
              </a:ext>
            </a:extLst>
          </p:cNvPr>
          <p:cNvSpPr txBox="1"/>
          <p:nvPr/>
        </p:nvSpPr>
        <p:spPr>
          <a:xfrm>
            <a:off x="7195127" y="549063"/>
            <a:ext cx="4941089" cy="338554"/>
          </a:xfrm>
          <a:prstGeom prst="rect">
            <a:avLst/>
          </a:prstGeom>
          <a:noFill/>
        </p:spPr>
        <p:txBody>
          <a:bodyPr wrap="square" rtlCol="0">
            <a:spAutoFit/>
          </a:bodyPr>
          <a:lstStyle/>
          <a:p>
            <a:r>
              <a:rPr lang="nl-BE" sz="1600" dirty="0">
                <a:solidFill>
                  <a:schemeClr val="bg1">
                    <a:lumMod val="65000"/>
                  </a:schemeClr>
                </a:solidFill>
              </a:rPr>
              <a:t>BRAINSTORM ONDERWERPEN &amp; REFLECTIEVRAGEN</a:t>
            </a:r>
          </a:p>
        </p:txBody>
      </p:sp>
      <p:sp>
        <p:nvSpPr>
          <p:cNvPr id="20" name="Tijdelijke aanduiding voor inhoud 2">
            <a:extLst>
              <a:ext uri="{FF2B5EF4-FFF2-40B4-BE49-F238E27FC236}">
                <a16:creationId xmlns:a16="http://schemas.microsoft.com/office/drawing/2014/main" id="{2D57F46F-9CBE-4AA4-A82F-12EFFDEA1DBE}"/>
              </a:ext>
            </a:extLst>
          </p:cNvPr>
          <p:cNvSpPr>
            <a:spLocks noGrp="1"/>
          </p:cNvSpPr>
          <p:nvPr>
            <p:ph idx="1"/>
          </p:nvPr>
        </p:nvSpPr>
        <p:spPr>
          <a:xfrm>
            <a:off x="891459" y="1966120"/>
            <a:ext cx="10842416" cy="5153214"/>
          </a:xfrm>
        </p:spPr>
        <p:txBody>
          <a:bodyPr>
            <a:normAutofit/>
          </a:bodyPr>
          <a:lstStyle/>
          <a:p>
            <a:pPr marL="306000" lvl="1">
              <a:lnSpc>
                <a:spcPct val="130000"/>
              </a:lnSpc>
            </a:pPr>
            <a:r>
              <a:rPr lang="nl-BE" sz="1900" dirty="0">
                <a:latin typeface="Calibri" panose="020F0502020204030204" pitchFamily="34" charset="0"/>
                <a:cs typeface="Calibri" panose="020F0502020204030204" pitchFamily="34" charset="0"/>
              </a:rPr>
              <a:t>Hoe zorgen we er voor dat de artistieke competenties zichtbaar zijn in alle ateliers? </a:t>
            </a:r>
          </a:p>
          <a:p>
            <a:pPr marL="306000" lvl="1">
              <a:lnSpc>
                <a:spcPct val="130000"/>
              </a:lnSpc>
            </a:pPr>
            <a:endParaRPr lang="nl-BE" sz="1900" dirty="0">
              <a:latin typeface="Calibri" panose="020F0502020204030204" pitchFamily="34" charset="0"/>
              <a:cs typeface="Calibri" panose="020F0502020204030204" pitchFamily="34" charset="0"/>
            </a:endParaRPr>
          </a:p>
          <a:p>
            <a:pPr marL="306000" lvl="1">
              <a:lnSpc>
                <a:spcPct val="130000"/>
              </a:lnSpc>
            </a:pPr>
            <a:r>
              <a:rPr lang="nl-BE" sz="1900" dirty="0">
                <a:latin typeface="Calibri" panose="020F0502020204030204" pitchFamily="34" charset="0"/>
                <a:cs typeface="Calibri" panose="020F0502020204030204" pitchFamily="34" charset="0"/>
              </a:rPr>
              <a:t>Hoe pakken we het aan om de studentjes in de 1ste en 2de graad vertrouwd te laten worden met de rollen en de te bereiken competenties?</a:t>
            </a:r>
          </a:p>
          <a:p>
            <a:pPr marL="576000" lvl="2">
              <a:lnSpc>
                <a:spcPct val="130000"/>
              </a:lnSpc>
            </a:pPr>
            <a:r>
              <a:rPr lang="nl-BE" sz="1600" dirty="0">
                <a:latin typeface="Calibri" panose="020F0502020204030204" pitchFamily="34" charset="0"/>
                <a:cs typeface="Calibri" panose="020F0502020204030204" pitchFamily="34" charset="0"/>
              </a:rPr>
              <a:t> Beiden kunnen inhoudelijk wat verschillen, maar kunnen op een speelse en/of artistieke wijze aan bod komen. </a:t>
            </a:r>
          </a:p>
          <a:p>
            <a:pPr marL="576000" lvl="2">
              <a:lnSpc>
                <a:spcPct val="130000"/>
              </a:lnSpc>
            </a:pPr>
            <a:endParaRPr lang="nl-BE" sz="1800" dirty="0">
              <a:latin typeface="Calibri" panose="020F0502020204030204" pitchFamily="34" charset="0"/>
              <a:cs typeface="Calibri" panose="020F0502020204030204" pitchFamily="34" charset="0"/>
            </a:endParaRPr>
          </a:p>
          <a:p>
            <a:pPr marL="306000" lvl="1">
              <a:lnSpc>
                <a:spcPct val="130000"/>
              </a:lnSpc>
            </a:pPr>
            <a:r>
              <a:rPr lang="nl-BE" sz="1900" dirty="0">
                <a:latin typeface="Calibri" panose="020F0502020204030204" pitchFamily="34" charset="0"/>
                <a:cs typeface="Calibri" panose="020F0502020204030204" pitchFamily="34" charset="0"/>
              </a:rPr>
              <a:t>Hoe pakken we de integratie van Kunstig Competent aan in de 3</a:t>
            </a:r>
            <a:r>
              <a:rPr lang="nl-BE" sz="1900" baseline="30000" dirty="0">
                <a:latin typeface="Calibri" panose="020F0502020204030204" pitchFamily="34" charset="0"/>
                <a:cs typeface="Calibri" panose="020F0502020204030204" pitchFamily="34" charset="0"/>
              </a:rPr>
              <a:t>de</a:t>
            </a:r>
            <a:r>
              <a:rPr lang="nl-BE" sz="1900" dirty="0">
                <a:latin typeface="Calibri" panose="020F0502020204030204" pitchFamily="34" charset="0"/>
                <a:cs typeface="Calibri" panose="020F0502020204030204" pitchFamily="34" charset="0"/>
              </a:rPr>
              <a:t> graad? 3</a:t>
            </a:r>
            <a:r>
              <a:rPr lang="nl-BE" sz="1900" baseline="30000" dirty="0">
                <a:latin typeface="Calibri" panose="020F0502020204030204" pitchFamily="34" charset="0"/>
                <a:cs typeface="Calibri" panose="020F0502020204030204" pitchFamily="34" charset="0"/>
              </a:rPr>
              <a:t>de</a:t>
            </a:r>
            <a:r>
              <a:rPr lang="nl-BE" sz="1900" dirty="0">
                <a:latin typeface="Calibri" panose="020F0502020204030204" pitchFamily="34" charset="0"/>
                <a:cs typeface="Calibri" panose="020F0502020204030204" pitchFamily="34" charset="0"/>
              </a:rPr>
              <a:t> graad volwassenen? 4</a:t>
            </a:r>
            <a:r>
              <a:rPr lang="nl-BE" sz="1900" baseline="30000" dirty="0">
                <a:latin typeface="Calibri" panose="020F0502020204030204" pitchFamily="34" charset="0"/>
                <a:cs typeface="Calibri" panose="020F0502020204030204" pitchFamily="34" charset="0"/>
              </a:rPr>
              <a:t>de</a:t>
            </a:r>
            <a:r>
              <a:rPr lang="nl-BE" sz="1900" dirty="0">
                <a:latin typeface="Calibri" panose="020F0502020204030204" pitchFamily="34" charset="0"/>
                <a:cs typeface="Calibri" panose="020F0502020204030204" pitchFamily="34" charset="0"/>
              </a:rPr>
              <a:t> graad? Specialisatie? </a:t>
            </a:r>
            <a:endParaRPr lang="nl-BE" sz="180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8FC95F38-3257-4039-A7F2-EEF4B43249A4}"/>
              </a:ext>
            </a:extLst>
          </p:cNvPr>
          <p:cNvSpPr>
            <a:spLocks noGrp="1"/>
          </p:cNvSpPr>
          <p:nvPr>
            <p:ph type="title"/>
          </p:nvPr>
        </p:nvSpPr>
        <p:spPr>
          <a:xfrm>
            <a:off x="342282" y="235026"/>
            <a:ext cx="11047177" cy="1188720"/>
          </a:xfrm>
        </p:spPr>
        <p:txBody>
          <a:bodyPr rtlCol="0">
            <a:normAutofit/>
          </a:bodyPr>
          <a:lstStyle/>
          <a:p>
            <a:pPr rtl="0"/>
            <a:r>
              <a:rPr lang="nl-BE" dirty="0"/>
              <a:t>Enkele voorstel brainstorm onderwerpen</a:t>
            </a:r>
            <a:endParaRPr lang="nl" dirty="0"/>
          </a:p>
        </p:txBody>
      </p:sp>
    </p:spTree>
    <p:extLst>
      <p:ext uri="{BB962C8B-B14F-4D97-AF65-F5344CB8AC3E}">
        <p14:creationId xmlns:p14="http://schemas.microsoft.com/office/powerpoint/2010/main" val="3370385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72BCF09E-2588-4FEE-A49C-02C544B69DCD}"/>
              </a:ext>
            </a:extLst>
          </p:cNvPr>
          <p:cNvPicPr>
            <a:picLocks noChangeAspect="1"/>
          </p:cNvPicPr>
          <p:nvPr/>
        </p:nvPicPr>
        <p:blipFill>
          <a:blip r:embed="rId3"/>
          <a:stretch>
            <a:fillRect/>
          </a:stretch>
        </p:blipFill>
        <p:spPr>
          <a:xfrm>
            <a:off x="1474125" y="901473"/>
            <a:ext cx="1403391" cy="1782366"/>
          </a:xfrm>
          <a:prstGeom prst="rect">
            <a:avLst/>
          </a:prstGeom>
        </p:spPr>
      </p:pic>
      <p:pic>
        <p:nvPicPr>
          <p:cNvPr id="6" name="Afbeelding 5">
            <a:extLst>
              <a:ext uri="{FF2B5EF4-FFF2-40B4-BE49-F238E27FC236}">
                <a16:creationId xmlns:a16="http://schemas.microsoft.com/office/drawing/2014/main" id="{12466559-3E6C-4EF6-B5EA-5775C131BD16}"/>
              </a:ext>
            </a:extLst>
          </p:cNvPr>
          <p:cNvPicPr>
            <a:picLocks noChangeAspect="1"/>
          </p:cNvPicPr>
          <p:nvPr/>
        </p:nvPicPr>
        <p:blipFill>
          <a:blip r:embed="rId4"/>
          <a:stretch>
            <a:fillRect/>
          </a:stretch>
        </p:blipFill>
        <p:spPr>
          <a:xfrm>
            <a:off x="3139665" y="646545"/>
            <a:ext cx="4436753" cy="6211455"/>
          </a:xfrm>
          <a:prstGeom prst="rect">
            <a:avLst/>
          </a:prstGeom>
        </p:spPr>
      </p:pic>
      <p:sp>
        <p:nvSpPr>
          <p:cNvPr id="18" name="Tekstvak 17">
            <a:extLst>
              <a:ext uri="{FF2B5EF4-FFF2-40B4-BE49-F238E27FC236}">
                <a16:creationId xmlns:a16="http://schemas.microsoft.com/office/drawing/2014/main" id="{E2CA773D-18DC-46BE-BDB0-5CA408EAE141}"/>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Tree>
    <p:extLst>
      <p:ext uri="{BB962C8B-B14F-4D97-AF65-F5344CB8AC3E}">
        <p14:creationId xmlns:p14="http://schemas.microsoft.com/office/powerpoint/2010/main" val="178539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72BCF09E-2588-4FEE-A49C-02C544B69DCD}"/>
              </a:ext>
            </a:extLst>
          </p:cNvPr>
          <p:cNvPicPr>
            <a:picLocks noChangeAspect="1"/>
          </p:cNvPicPr>
          <p:nvPr/>
        </p:nvPicPr>
        <p:blipFill>
          <a:blip r:embed="rId3"/>
          <a:stretch>
            <a:fillRect/>
          </a:stretch>
        </p:blipFill>
        <p:spPr>
          <a:xfrm>
            <a:off x="458125" y="771403"/>
            <a:ext cx="1166695" cy="1481752"/>
          </a:xfrm>
          <a:prstGeom prst="rect">
            <a:avLst/>
          </a:prstGeom>
        </p:spPr>
      </p:pic>
      <p:pic>
        <p:nvPicPr>
          <p:cNvPr id="6" name="Afbeelding 5">
            <a:extLst>
              <a:ext uri="{FF2B5EF4-FFF2-40B4-BE49-F238E27FC236}">
                <a16:creationId xmlns:a16="http://schemas.microsoft.com/office/drawing/2014/main" id="{12466559-3E6C-4EF6-B5EA-5775C131BD16}"/>
              </a:ext>
            </a:extLst>
          </p:cNvPr>
          <p:cNvPicPr>
            <a:picLocks noChangeAspect="1"/>
          </p:cNvPicPr>
          <p:nvPr/>
        </p:nvPicPr>
        <p:blipFill>
          <a:blip r:embed="rId4"/>
          <a:stretch>
            <a:fillRect/>
          </a:stretch>
        </p:blipFill>
        <p:spPr>
          <a:xfrm>
            <a:off x="430415" y="2259987"/>
            <a:ext cx="1706631" cy="2389284"/>
          </a:xfrm>
          <a:prstGeom prst="rect">
            <a:avLst/>
          </a:prstGeom>
        </p:spPr>
      </p:pic>
      <p:sp>
        <p:nvSpPr>
          <p:cNvPr id="18" name="Tekstvak 17">
            <a:extLst>
              <a:ext uri="{FF2B5EF4-FFF2-40B4-BE49-F238E27FC236}">
                <a16:creationId xmlns:a16="http://schemas.microsoft.com/office/drawing/2014/main" id="{E2CA773D-18DC-46BE-BDB0-5CA408EAE141}"/>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5" name="Tekstvak 14">
            <a:extLst>
              <a:ext uri="{FF2B5EF4-FFF2-40B4-BE49-F238E27FC236}">
                <a16:creationId xmlns:a16="http://schemas.microsoft.com/office/drawing/2014/main" id="{02C6B6D9-260B-4ACF-873B-520D57D934C1}"/>
              </a:ext>
            </a:extLst>
          </p:cNvPr>
          <p:cNvSpPr txBox="1"/>
          <p:nvPr/>
        </p:nvSpPr>
        <p:spPr>
          <a:xfrm>
            <a:off x="2672300" y="2030705"/>
            <a:ext cx="9061575" cy="2893100"/>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Verbeelden, bedenken en bespreken wat je zou en/of zal maken.</a:t>
            </a:r>
          </a:p>
          <a:p>
            <a:endParaRPr lang="nl-BE" sz="20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Een idee kan een verhaal, standpunt, concept, thema, intentie, (kunst)werk… zijn. Een basis (“verhaal”) waarop verder gewerkt kan worden. Het concretiseren van een idee is niet noodzakelijk de materialisatie of realisatie ervan. Het kan gewoon het uitspreken (concept) zijn, of zelfs het niet-woordelijk uitspreken, waardoor het idee uit de gedachtewereld, uit het onuitgesprokene wordt gehaald.</a:t>
            </a:r>
          </a:p>
        </p:txBody>
      </p:sp>
    </p:spTree>
    <p:extLst>
      <p:ext uri="{BB962C8B-B14F-4D97-AF65-F5344CB8AC3E}">
        <p14:creationId xmlns:p14="http://schemas.microsoft.com/office/powerpoint/2010/main" val="142655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72BCF09E-2588-4FEE-A49C-02C544B69DCD}"/>
              </a:ext>
            </a:extLst>
          </p:cNvPr>
          <p:cNvPicPr>
            <a:picLocks noChangeAspect="1"/>
          </p:cNvPicPr>
          <p:nvPr/>
        </p:nvPicPr>
        <p:blipFill>
          <a:blip r:embed="rId3"/>
          <a:stretch>
            <a:fillRect/>
          </a:stretch>
        </p:blipFill>
        <p:spPr>
          <a:xfrm>
            <a:off x="458125" y="771403"/>
            <a:ext cx="1166695" cy="1481752"/>
          </a:xfrm>
          <a:prstGeom prst="rect">
            <a:avLst/>
          </a:prstGeom>
        </p:spPr>
      </p:pic>
      <p:pic>
        <p:nvPicPr>
          <p:cNvPr id="6" name="Afbeelding 5">
            <a:extLst>
              <a:ext uri="{FF2B5EF4-FFF2-40B4-BE49-F238E27FC236}">
                <a16:creationId xmlns:a16="http://schemas.microsoft.com/office/drawing/2014/main" id="{12466559-3E6C-4EF6-B5EA-5775C131BD16}"/>
              </a:ext>
            </a:extLst>
          </p:cNvPr>
          <p:cNvPicPr>
            <a:picLocks noChangeAspect="1"/>
          </p:cNvPicPr>
          <p:nvPr/>
        </p:nvPicPr>
        <p:blipFill>
          <a:blip r:embed="rId4"/>
          <a:stretch>
            <a:fillRect/>
          </a:stretch>
        </p:blipFill>
        <p:spPr>
          <a:xfrm>
            <a:off x="430415" y="2259987"/>
            <a:ext cx="1706631" cy="2389284"/>
          </a:xfrm>
          <a:prstGeom prst="rect">
            <a:avLst/>
          </a:prstGeom>
        </p:spPr>
      </p:pic>
      <p:sp>
        <p:nvSpPr>
          <p:cNvPr id="18" name="Tekstvak 17">
            <a:extLst>
              <a:ext uri="{FF2B5EF4-FFF2-40B4-BE49-F238E27FC236}">
                <a16:creationId xmlns:a16="http://schemas.microsoft.com/office/drawing/2014/main" id="{E2CA773D-18DC-46BE-BDB0-5CA408EAE141}"/>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2" name="Tijdelijke aanduiding voor inhoud 2">
            <a:extLst>
              <a:ext uri="{FF2B5EF4-FFF2-40B4-BE49-F238E27FC236}">
                <a16:creationId xmlns:a16="http://schemas.microsoft.com/office/drawing/2014/main" id="{A1B79392-A31E-415B-8A8F-215E83BE1F6C}"/>
              </a:ext>
            </a:extLst>
          </p:cNvPr>
          <p:cNvSpPr>
            <a:spLocks noGrp="1"/>
          </p:cNvSpPr>
          <p:nvPr>
            <p:ph idx="1"/>
          </p:nvPr>
        </p:nvSpPr>
        <p:spPr>
          <a:xfrm>
            <a:off x="2521527" y="1519248"/>
            <a:ext cx="9411855" cy="5228327"/>
          </a:xfrm>
        </p:spPr>
        <p:txBody>
          <a:bodyPr>
            <a:normAutofit fontScale="92500" lnSpcReduction="20000"/>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Wat heeft de leerling nodig bij het zoeken en ontwikkelen van ideeën?</a:t>
            </a:r>
          </a:p>
          <a:p>
            <a:r>
              <a:rPr lang="nl-BE" sz="1800" dirty="0">
                <a:latin typeface="Calibri" panose="020F0502020204030204" pitchFamily="34" charset="0"/>
                <a:cs typeface="Calibri" panose="020F0502020204030204" pitchFamily="34" charset="0"/>
              </a:rPr>
              <a:t>Kan de leerling zijn persoonlijke voorkeur uiten?</a:t>
            </a:r>
          </a:p>
          <a:p>
            <a:r>
              <a:rPr lang="nl-BE" sz="1800" dirty="0">
                <a:latin typeface="Calibri" panose="020F0502020204030204" pitchFamily="34" charset="0"/>
                <a:cs typeface="Calibri" panose="020F0502020204030204" pitchFamily="34" charset="0"/>
              </a:rPr>
              <a:t>Waar zoekt en vindt de leerling inspiratie?</a:t>
            </a:r>
          </a:p>
          <a:p>
            <a:r>
              <a:rPr lang="nl-BE" sz="1800" dirty="0">
                <a:latin typeface="Calibri" panose="020F0502020204030204" pitchFamily="34" charset="0"/>
                <a:cs typeface="Calibri" panose="020F0502020204030204" pitchFamily="34" charset="0"/>
              </a:rPr>
              <a:t>Heeft de leerling oog voor elementen van creativiteit en originaliteit?</a:t>
            </a:r>
          </a:p>
          <a:p>
            <a:r>
              <a:rPr lang="nl-BE" sz="1800" dirty="0">
                <a:latin typeface="Calibri" panose="020F0502020204030204" pitchFamily="34" charset="0"/>
                <a:cs typeface="Calibri" panose="020F0502020204030204" pitchFamily="34" charset="0"/>
              </a:rPr>
              <a:t>Wat is de ideale werkplek om inspiratie op te doen? (atelier, online,…)</a:t>
            </a:r>
          </a:p>
          <a:p>
            <a:r>
              <a:rPr lang="nl-BE" sz="1800" dirty="0">
                <a:latin typeface="Calibri" panose="020F0502020204030204" pitchFamily="34" charset="0"/>
                <a:cs typeface="Calibri" panose="020F0502020204030204" pitchFamily="34" charset="0"/>
              </a:rPr>
              <a:t>Hoe engageer je leerlingen voor een persoonlijk artistiek proces?</a:t>
            </a:r>
          </a:p>
          <a:p>
            <a:r>
              <a:rPr lang="nl-BE" sz="1800" dirty="0">
                <a:latin typeface="Calibri" panose="020F0502020204030204" pitchFamily="34" charset="0"/>
                <a:cs typeface="Calibri" panose="020F0502020204030204" pitchFamily="34" charset="0"/>
              </a:rPr>
              <a:t>Hoe ontwikkelt de leerling een eigen artistieke taal?</a:t>
            </a:r>
          </a:p>
          <a:p>
            <a:r>
              <a:rPr lang="nl-BE" sz="1800" dirty="0">
                <a:latin typeface="Calibri" panose="020F0502020204030204" pitchFamily="34" charset="0"/>
                <a:cs typeface="Calibri" panose="020F0502020204030204" pitchFamily="34" charset="0"/>
              </a:rPr>
              <a:t>Naar welke media grijpt de leerling?</a:t>
            </a:r>
          </a:p>
          <a:p>
            <a:r>
              <a:rPr lang="nl-BE" sz="1800" dirty="0">
                <a:latin typeface="Calibri" panose="020F0502020204030204" pitchFamily="34" charset="0"/>
                <a:cs typeface="Calibri" panose="020F0502020204030204" pitchFamily="34" charset="0"/>
              </a:rPr>
              <a:t>Welke ervaringen deed de leerling dit jaar op en hoe gebruikt de leerling deze in het artistiek proces? Waaruit leid je dit af?</a:t>
            </a:r>
          </a:p>
          <a:p>
            <a:r>
              <a:rPr lang="nl-BE" sz="1800" dirty="0">
                <a:latin typeface="Calibri" panose="020F0502020204030204" pitchFamily="34" charset="0"/>
                <a:cs typeface="Calibri" panose="020F0502020204030204" pitchFamily="34" charset="0"/>
              </a:rPr>
              <a:t>Hoe stimuleer je de leerling in het gebruik van de beeldelementen?</a:t>
            </a:r>
          </a:p>
          <a:p>
            <a:r>
              <a:rPr lang="nl-BE" sz="1800" dirty="0">
                <a:latin typeface="Calibri" panose="020F0502020204030204" pitchFamily="34" charset="0"/>
                <a:cs typeface="Calibri" panose="020F0502020204030204" pitchFamily="34" charset="0"/>
              </a:rPr>
              <a:t>Hoe geven leerlingen ideeën weer?</a:t>
            </a:r>
          </a:p>
          <a:p>
            <a:r>
              <a:rPr lang="nl-BE" sz="1800" dirty="0">
                <a:latin typeface="Calibri" panose="020F0502020204030204" pitchFamily="34" charset="0"/>
                <a:cs typeface="Calibri" panose="020F0502020204030204" pitchFamily="34" charset="0"/>
              </a:rPr>
              <a:t>Hoe stimuleer je een breder denkkader?</a:t>
            </a:r>
            <a:endParaRPr lang="nl-BE"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3778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EEC3A36A-9C51-4B64-91AC-5C4AF89FAD69}"/>
              </a:ext>
            </a:extLst>
          </p:cNvPr>
          <p:cNvPicPr>
            <a:picLocks noChangeAspect="1"/>
          </p:cNvPicPr>
          <p:nvPr/>
        </p:nvPicPr>
        <p:blipFill>
          <a:blip r:embed="rId3"/>
          <a:stretch>
            <a:fillRect/>
          </a:stretch>
        </p:blipFill>
        <p:spPr>
          <a:xfrm>
            <a:off x="1645463" y="901473"/>
            <a:ext cx="1411775" cy="1782366"/>
          </a:xfrm>
          <a:prstGeom prst="rect">
            <a:avLst/>
          </a:prstGeom>
        </p:spPr>
      </p:pic>
      <p:pic>
        <p:nvPicPr>
          <p:cNvPr id="5" name="Afbeelding 4">
            <a:extLst>
              <a:ext uri="{FF2B5EF4-FFF2-40B4-BE49-F238E27FC236}">
                <a16:creationId xmlns:a16="http://schemas.microsoft.com/office/drawing/2014/main" id="{15A2CF92-BB0B-4534-81A3-0E4BD0760517}"/>
              </a:ext>
            </a:extLst>
          </p:cNvPr>
          <p:cNvPicPr>
            <a:picLocks noChangeAspect="1"/>
          </p:cNvPicPr>
          <p:nvPr/>
        </p:nvPicPr>
        <p:blipFill>
          <a:blip r:embed="rId4"/>
          <a:stretch>
            <a:fillRect/>
          </a:stretch>
        </p:blipFill>
        <p:spPr>
          <a:xfrm>
            <a:off x="3253623" y="775826"/>
            <a:ext cx="4543310" cy="6082174"/>
          </a:xfrm>
          <a:prstGeom prst="rect">
            <a:avLst/>
          </a:prstGeom>
        </p:spPr>
      </p:pic>
      <p:sp>
        <p:nvSpPr>
          <p:cNvPr id="13" name="Tekstvak 12">
            <a:extLst>
              <a:ext uri="{FF2B5EF4-FFF2-40B4-BE49-F238E27FC236}">
                <a16:creationId xmlns:a16="http://schemas.microsoft.com/office/drawing/2014/main" id="{DB4A3D6D-FA50-4E63-8BF9-0F59717A9C94}"/>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Tree>
    <p:extLst>
      <p:ext uri="{BB962C8B-B14F-4D97-AF65-F5344CB8AC3E}">
        <p14:creationId xmlns:p14="http://schemas.microsoft.com/office/powerpoint/2010/main" val="4185064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EEC3A36A-9C51-4B64-91AC-5C4AF89FAD69}"/>
              </a:ext>
            </a:extLst>
          </p:cNvPr>
          <p:cNvPicPr>
            <a:picLocks noChangeAspect="1"/>
          </p:cNvPicPr>
          <p:nvPr/>
        </p:nvPicPr>
        <p:blipFill>
          <a:blip r:embed="rId3"/>
          <a:stretch>
            <a:fillRect/>
          </a:stretch>
        </p:blipFill>
        <p:spPr>
          <a:xfrm>
            <a:off x="458125" y="785343"/>
            <a:ext cx="1162623" cy="1467811"/>
          </a:xfrm>
          <a:prstGeom prst="rect">
            <a:avLst/>
          </a:prstGeom>
        </p:spPr>
      </p:pic>
      <p:sp>
        <p:nvSpPr>
          <p:cNvPr id="13" name="Tekstvak 12">
            <a:extLst>
              <a:ext uri="{FF2B5EF4-FFF2-40B4-BE49-F238E27FC236}">
                <a16:creationId xmlns:a16="http://schemas.microsoft.com/office/drawing/2014/main" id="{DB4A3D6D-FA50-4E63-8BF9-0F59717A9C94}"/>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pic>
        <p:nvPicPr>
          <p:cNvPr id="15" name="Afbeelding 14">
            <a:extLst>
              <a:ext uri="{FF2B5EF4-FFF2-40B4-BE49-F238E27FC236}">
                <a16:creationId xmlns:a16="http://schemas.microsoft.com/office/drawing/2014/main" id="{0209130A-AA53-4867-A33D-C5D8F800A880}"/>
              </a:ext>
            </a:extLst>
          </p:cNvPr>
          <p:cNvPicPr>
            <a:picLocks noChangeAspect="1"/>
          </p:cNvPicPr>
          <p:nvPr/>
        </p:nvPicPr>
        <p:blipFill>
          <a:blip r:embed="rId4"/>
          <a:stretch>
            <a:fillRect/>
          </a:stretch>
        </p:blipFill>
        <p:spPr>
          <a:xfrm>
            <a:off x="378312" y="2324178"/>
            <a:ext cx="1736815" cy="2325092"/>
          </a:xfrm>
          <a:prstGeom prst="rect">
            <a:avLst/>
          </a:prstGeom>
        </p:spPr>
      </p:pic>
      <p:sp>
        <p:nvSpPr>
          <p:cNvPr id="2" name="Tekstvak 1">
            <a:extLst>
              <a:ext uri="{FF2B5EF4-FFF2-40B4-BE49-F238E27FC236}">
                <a16:creationId xmlns:a16="http://schemas.microsoft.com/office/drawing/2014/main" id="{CC31D61E-995D-4B4A-BBD0-D5CB4C02F604}"/>
              </a:ext>
            </a:extLst>
          </p:cNvPr>
          <p:cNvSpPr txBox="1"/>
          <p:nvPr/>
        </p:nvSpPr>
        <p:spPr>
          <a:xfrm>
            <a:off x="2672300" y="2067650"/>
            <a:ext cx="9061575" cy="3508653"/>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Onderzoeken en uitproberen.</a:t>
            </a:r>
          </a:p>
          <a:p>
            <a:endParaRPr lang="nl-BE" sz="20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Artistieke/Beeldende mogelijkheden zoeken is experimenteren en actief aan de slag gaan met mogelijke technieken en beeldelementen om te onderzoeken welke middelen bruikbaar zijn. </a:t>
            </a:r>
          </a:p>
          <a:p>
            <a:endParaRPr lang="nl-BE" sz="20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Eigen horizon verruimen is het creëren van een voedingsbodem voor ideeën. Hiervoor is een continue input nodig. Het vergt een open blik om ontvankelijk te zijn voor allerlei indrukken en prikkels.</a:t>
            </a:r>
          </a:p>
        </p:txBody>
      </p:sp>
    </p:spTree>
    <p:extLst>
      <p:ext uri="{BB962C8B-B14F-4D97-AF65-F5344CB8AC3E}">
        <p14:creationId xmlns:p14="http://schemas.microsoft.com/office/powerpoint/2010/main" val="319433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EEC3A36A-9C51-4B64-91AC-5C4AF89FAD69}"/>
              </a:ext>
            </a:extLst>
          </p:cNvPr>
          <p:cNvPicPr>
            <a:picLocks noChangeAspect="1"/>
          </p:cNvPicPr>
          <p:nvPr/>
        </p:nvPicPr>
        <p:blipFill>
          <a:blip r:embed="rId3"/>
          <a:stretch>
            <a:fillRect/>
          </a:stretch>
        </p:blipFill>
        <p:spPr>
          <a:xfrm>
            <a:off x="458125" y="785343"/>
            <a:ext cx="1162623" cy="1467811"/>
          </a:xfrm>
          <a:prstGeom prst="rect">
            <a:avLst/>
          </a:prstGeom>
        </p:spPr>
      </p:pic>
      <p:sp>
        <p:nvSpPr>
          <p:cNvPr id="13" name="Tekstvak 12">
            <a:extLst>
              <a:ext uri="{FF2B5EF4-FFF2-40B4-BE49-F238E27FC236}">
                <a16:creationId xmlns:a16="http://schemas.microsoft.com/office/drawing/2014/main" id="{DB4A3D6D-FA50-4E63-8BF9-0F59717A9C94}"/>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9" name="Tijdelijke aanduiding voor inhoud 2">
            <a:extLst>
              <a:ext uri="{FF2B5EF4-FFF2-40B4-BE49-F238E27FC236}">
                <a16:creationId xmlns:a16="http://schemas.microsoft.com/office/drawing/2014/main" id="{2542BDDA-033B-40C8-A516-18B68370EA65}"/>
              </a:ext>
            </a:extLst>
          </p:cNvPr>
          <p:cNvSpPr>
            <a:spLocks noGrp="1"/>
          </p:cNvSpPr>
          <p:nvPr>
            <p:ph idx="1"/>
          </p:nvPr>
        </p:nvSpPr>
        <p:spPr>
          <a:xfrm>
            <a:off x="2521527" y="1519248"/>
            <a:ext cx="9411855" cy="5228327"/>
          </a:xfrm>
        </p:spPr>
        <p:txBody>
          <a:bodyPr>
            <a:normAutofit/>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In welke mate merk je openheid of interesse bij de leerling voor het onbekende/onverwachte? </a:t>
            </a:r>
          </a:p>
          <a:p>
            <a:r>
              <a:rPr lang="nl-BE" sz="1800" dirty="0">
                <a:latin typeface="Calibri" panose="020F0502020204030204" pitchFamily="34" charset="0"/>
                <a:cs typeface="Calibri" panose="020F0502020204030204" pitchFamily="34" charset="0"/>
              </a:rPr>
              <a:t>Met welke elementen heeft de leerling dit schooljaar geëxperimenteerd?</a:t>
            </a:r>
          </a:p>
          <a:p>
            <a:pPr lvl="1"/>
            <a:r>
              <a:rPr lang="nl-BE" sz="1500" dirty="0">
                <a:latin typeface="Calibri" panose="020F0502020204030204" pitchFamily="34" charset="0"/>
                <a:cs typeface="Calibri" panose="020F0502020204030204" pitchFamily="34" charset="0"/>
              </a:rPr>
              <a:t>Op gebied van beeldtaal?</a:t>
            </a:r>
          </a:p>
          <a:p>
            <a:pPr lvl="1"/>
            <a:r>
              <a:rPr lang="nl-BE" sz="1500" dirty="0">
                <a:latin typeface="Calibri" panose="020F0502020204030204" pitchFamily="34" charset="0"/>
                <a:cs typeface="Calibri" panose="020F0502020204030204" pitchFamily="34" charset="0"/>
              </a:rPr>
              <a:t>Op gebied van media?</a:t>
            </a:r>
          </a:p>
          <a:p>
            <a:pPr lvl="1"/>
            <a:r>
              <a:rPr lang="nl-BE" sz="1500" dirty="0">
                <a:latin typeface="Calibri" panose="020F0502020204030204" pitchFamily="34" charset="0"/>
                <a:cs typeface="Calibri" panose="020F0502020204030204" pitchFamily="34" charset="0"/>
              </a:rPr>
              <a:t>Op gebied van werkwijzen?</a:t>
            </a:r>
            <a:endParaRPr lang="nl-BE" sz="1800" dirty="0">
              <a:solidFill>
                <a:srgbClr val="000000"/>
              </a:solidFill>
              <a:latin typeface="Calibri" panose="020F0502020204030204" pitchFamily="34" charset="0"/>
              <a:cs typeface="Calibri" panose="020F0502020204030204" pitchFamily="34" charset="0"/>
            </a:endParaRPr>
          </a:p>
          <a:p>
            <a:r>
              <a:rPr lang="nl-BE" sz="1800" dirty="0">
                <a:latin typeface="Calibri" panose="020F0502020204030204" pitchFamily="34" charset="0"/>
                <a:cs typeface="Calibri" panose="020F0502020204030204" pitchFamily="34" charset="0"/>
              </a:rPr>
              <a:t>Wat heeft het experiment teweeg gebracht bij de leerling? </a:t>
            </a:r>
          </a:p>
          <a:p>
            <a:r>
              <a:rPr lang="nl-BE" sz="1800" dirty="0">
                <a:latin typeface="Calibri" panose="020F0502020204030204" pitchFamily="34" charset="0"/>
                <a:cs typeface="Calibri" panose="020F0502020204030204" pitchFamily="34" charset="0"/>
              </a:rPr>
              <a:t>Wat zijn de effecten van het onderzoek? </a:t>
            </a:r>
          </a:p>
          <a:p>
            <a:r>
              <a:rPr lang="nl-BE" sz="1800" dirty="0">
                <a:latin typeface="Calibri" panose="020F0502020204030204" pitchFamily="34" charset="0"/>
                <a:cs typeface="Calibri" panose="020F0502020204030204" pitchFamily="34" charset="0"/>
              </a:rPr>
              <a:t>Tot welke inzichten is de leerling gekomen? </a:t>
            </a:r>
          </a:p>
          <a:p>
            <a:r>
              <a:rPr lang="nl-BE" sz="1800" dirty="0">
                <a:latin typeface="Calibri" panose="020F0502020204030204" pitchFamily="34" charset="0"/>
                <a:cs typeface="Calibri" panose="020F0502020204030204" pitchFamily="34" charset="0"/>
              </a:rPr>
              <a:t>In welke mate past de leerling zijn werkplek aan </a:t>
            </a:r>
            <a:r>
              <a:rPr lang="nl-BE" sz="1800" dirty="0" err="1">
                <a:latin typeface="Calibri" panose="020F0502020204030204" pitchFamily="34" charset="0"/>
                <a:cs typeface="Calibri" panose="020F0502020204030204" pitchFamily="34" charset="0"/>
              </a:rPr>
              <a:t>i.f.v</a:t>
            </a:r>
            <a:r>
              <a:rPr lang="nl-BE" sz="1800" dirty="0">
                <a:latin typeface="Calibri" panose="020F0502020204030204" pitchFamily="34" charset="0"/>
                <a:cs typeface="Calibri" panose="020F0502020204030204" pitchFamily="34" charset="0"/>
              </a:rPr>
              <a:t>. het artistiek onderzoek? </a:t>
            </a:r>
          </a:p>
          <a:p>
            <a:r>
              <a:rPr lang="nl-BE" sz="1800" dirty="0">
                <a:latin typeface="Calibri" panose="020F0502020204030204" pitchFamily="34" charset="0"/>
                <a:cs typeface="Calibri" panose="020F0502020204030204" pitchFamily="34" charset="0"/>
              </a:rPr>
              <a:t>Hoe stimuleer je de leerling om open te staan voor exploratie en experiment in hun artistiek werk?</a:t>
            </a:r>
            <a:endParaRPr lang="nl-BE" sz="1800" dirty="0">
              <a:solidFill>
                <a:srgbClr val="000000"/>
              </a:solidFill>
              <a:latin typeface="Calibri" panose="020F0502020204030204" pitchFamily="34" charset="0"/>
              <a:cs typeface="Calibri" panose="020F0502020204030204" pitchFamily="34" charset="0"/>
            </a:endParaRPr>
          </a:p>
        </p:txBody>
      </p:sp>
      <p:pic>
        <p:nvPicPr>
          <p:cNvPr id="15" name="Afbeelding 14">
            <a:extLst>
              <a:ext uri="{FF2B5EF4-FFF2-40B4-BE49-F238E27FC236}">
                <a16:creationId xmlns:a16="http://schemas.microsoft.com/office/drawing/2014/main" id="{0209130A-AA53-4867-A33D-C5D8F800A880}"/>
              </a:ext>
            </a:extLst>
          </p:cNvPr>
          <p:cNvPicPr>
            <a:picLocks noChangeAspect="1"/>
          </p:cNvPicPr>
          <p:nvPr/>
        </p:nvPicPr>
        <p:blipFill>
          <a:blip r:embed="rId4"/>
          <a:stretch>
            <a:fillRect/>
          </a:stretch>
        </p:blipFill>
        <p:spPr>
          <a:xfrm>
            <a:off x="378312" y="2324178"/>
            <a:ext cx="1736815" cy="2325092"/>
          </a:xfrm>
          <a:prstGeom prst="rect">
            <a:avLst/>
          </a:prstGeom>
        </p:spPr>
      </p:pic>
    </p:spTree>
    <p:extLst>
      <p:ext uri="{BB962C8B-B14F-4D97-AF65-F5344CB8AC3E}">
        <p14:creationId xmlns:p14="http://schemas.microsoft.com/office/powerpoint/2010/main" val="437950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EEC3A36A-9C51-4B64-91AC-5C4AF89FAD69}"/>
              </a:ext>
            </a:extLst>
          </p:cNvPr>
          <p:cNvPicPr>
            <a:picLocks noChangeAspect="1"/>
          </p:cNvPicPr>
          <p:nvPr/>
        </p:nvPicPr>
        <p:blipFill>
          <a:blip r:embed="rId3"/>
          <a:stretch>
            <a:fillRect/>
          </a:stretch>
        </p:blipFill>
        <p:spPr>
          <a:xfrm>
            <a:off x="458125" y="785343"/>
            <a:ext cx="1162623" cy="1467811"/>
          </a:xfrm>
          <a:prstGeom prst="rect">
            <a:avLst/>
          </a:prstGeom>
        </p:spPr>
      </p:pic>
      <p:sp>
        <p:nvSpPr>
          <p:cNvPr id="13" name="Tekstvak 12">
            <a:extLst>
              <a:ext uri="{FF2B5EF4-FFF2-40B4-BE49-F238E27FC236}">
                <a16:creationId xmlns:a16="http://schemas.microsoft.com/office/drawing/2014/main" id="{DB4A3D6D-FA50-4E63-8BF9-0F59717A9C94}"/>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9" name="Tijdelijke aanduiding voor inhoud 2">
            <a:extLst>
              <a:ext uri="{FF2B5EF4-FFF2-40B4-BE49-F238E27FC236}">
                <a16:creationId xmlns:a16="http://schemas.microsoft.com/office/drawing/2014/main" id="{2542BDDA-033B-40C8-A516-18B68370EA65}"/>
              </a:ext>
            </a:extLst>
          </p:cNvPr>
          <p:cNvSpPr>
            <a:spLocks noGrp="1"/>
          </p:cNvSpPr>
          <p:nvPr>
            <p:ph idx="1"/>
          </p:nvPr>
        </p:nvSpPr>
        <p:spPr>
          <a:xfrm>
            <a:off x="2521527" y="1519248"/>
            <a:ext cx="9411855" cy="5228327"/>
          </a:xfrm>
        </p:spPr>
        <p:txBody>
          <a:bodyPr>
            <a:normAutofit fontScale="92500" lnSpcReduction="10000"/>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Wat doet de leerling intuïtief?</a:t>
            </a:r>
          </a:p>
          <a:p>
            <a:r>
              <a:rPr lang="nl-BE" sz="1800" dirty="0">
                <a:latin typeface="Calibri" panose="020F0502020204030204" pitchFamily="34" charset="0"/>
                <a:cs typeface="Calibri" panose="020F0502020204030204" pitchFamily="34" charset="0"/>
              </a:rPr>
              <a:t>Wat doet de leerling bewust?</a:t>
            </a:r>
          </a:p>
          <a:p>
            <a:r>
              <a:rPr lang="nl-BE" sz="1800" dirty="0">
                <a:latin typeface="Calibri" panose="020F0502020204030204" pitchFamily="34" charset="0"/>
                <a:cs typeface="Calibri" panose="020F0502020204030204" pitchFamily="34" charset="0"/>
              </a:rPr>
              <a:t>Hoe en waar verzamelt de leerling inspirerende bronnen?</a:t>
            </a:r>
          </a:p>
          <a:p>
            <a:r>
              <a:rPr lang="nl-BE" sz="1800" dirty="0">
                <a:latin typeface="Calibri" panose="020F0502020204030204" pitchFamily="34" charset="0"/>
                <a:cs typeface="Calibri" panose="020F0502020204030204" pitchFamily="34" charset="0"/>
              </a:rPr>
              <a:t>Waar haalt de leerling inspiratie?</a:t>
            </a:r>
          </a:p>
          <a:p>
            <a:r>
              <a:rPr lang="nl-BE" sz="1800" dirty="0">
                <a:latin typeface="Calibri" panose="020F0502020204030204" pitchFamily="34" charset="0"/>
                <a:cs typeface="Calibri" panose="020F0502020204030204" pitchFamily="34" charset="0"/>
              </a:rPr>
              <a:t>Wat heeft de leerling nog nodig om inspiratie te vinden?</a:t>
            </a:r>
          </a:p>
          <a:p>
            <a:r>
              <a:rPr lang="nl-BE" sz="1800" dirty="0">
                <a:latin typeface="Calibri" panose="020F0502020204030204" pitchFamily="34" charset="0"/>
                <a:cs typeface="Calibri" panose="020F0502020204030204" pitchFamily="34" charset="0"/>
              </a:rPr>
              <a:t>Hoe ontdekt de leerling zijn beeldtaal of bij wie?</a:t>
            </a:r>
          </a:p>
          <a:p>
            <a:r>
              <a:rPr lang="nl-BE" sz="1800" dirty="0">
                <a:latin typeface="Calibri" panose="020F0502020204030204" pitchFamily="34" charset="0"/>
                <a:cs typeface="Calibri" panose="020F0502020204030204" pitchFamily="34" charset="0"/>
              </a:rPr>
              <a:t>Welke uitdrukkingsvormen ontdekte de leerling dit schooljaar?</a:t>
            </a:r>
          </a:p>
          <a:p>
            <a:r>
              <a:rPr lang="nl-BE" sz="1800" dirty="0">
                <a:latin typeface="Calibri" panose="020F0502020204030204" pitchFamily="34" charset="0"/>
                <a:cs typeface="Calibri" panose="020F0502020204030204" pitchFamily="34" charset="0"/>
              </a:rPr>
              <a:t>Hoe gaat de leerling daarmee aan de slag?</a:t>
            </a:r>
          </a:p>
          <a:p>
            <a:r>
              <a:rPr lang="nl-BE" sz="1800" dirty="0">
                <a:latin typeface="Calibri" panose="020F0502020204030204" pitchFamily="34" charset="0"/>
                <a:cs typeface="Calibri" panose="020F0502020204030204" pitchFamily="34" charset="0"/>
              </a:rPr>
              <a:t>Op welke manier verdiept de leerling zich?</a:t>
            </a:r>
          </a:p>
          <a:p>
            <a:r>
              <a:rPr lang="nl-BE" sz="1800" dirty="0">
                <a:latin typeface="Calibri" panose="020F0502020204030204" pitchFamily="34" charset="0"/>
                <a:cs typeface="Calibri" panose="020F0502020204030204" pitchFamily="34" charset="0"/>
              </a:rPr>
              <a:t>Welke grenzen heeft de leerling dit jaar verlegt?</a:t>
            </a:r>
          </a:p>
          <a:p>
            <a:r>
              <a:rPr lang="nl-BE" sz="1800" dirty="0">
                <a:latin typeface="Calibri" panose="020F0502020204030204" pitchFamily="34" charset="0"/>
                <a:cs typeface="Calibri" panose="020F0502020204030204" pitchFamily="34" charset="0"/>
              </a:rPr>
              <a:t>Welke capaciteiten heeft de leerling dit jaar bij zichzelf ontdekt?</a:t>
            </a:r>
          </a:p>
          <a:p>
            <a:r>
              <a:rPr lang="nl-BE" sz="1800" dirty="0">
                <a:latin typeface="Calibri" panose="020F0502020204030204" pitchFamily="34" charset="0"/>
                <a:cs typeface="Calibri" panose="020F0502020204030204" pitchFamily="34" charset="0"/>
              </a:rPr>
              <a:t>In welke capaciteiten is de leerling dit jaar gegroeid?</a:t>
            </a:r>
            <a:endParaRPr lang="nl-BE" sz="1800" dirty="0">
              <a:solidFill>
                <a:srgbClr val="000000"/>
              </a:solidFill>
              <a:latin typeface="Calibri" panose="020F0502020204030204" pitchFamily="34" charset="0"/>
              <a:cs typeface="Calibri" panose="020F0502020204030204" pitchFamily="34" charset="0"/>
            </a:endParaRPr>
          </a:p>
        </p:txBody>
      </p:sp>
      <p:pic>
        <p:nvPicPr>
          <p:cNvPr id="15" name="Afbeelding 14">
            <a:extLst>
              <a:ext uri="{FF2B5EF4-FFF2-40B4-BE49-F238E27FC236}">
                <a16:creationId xmlns:a16="http://schemas.microsoft.com/office/drawing/2014/main" id="{0209130A-AA53-4867-A33D-C5D8F800A880}"/>
              </a:ext>
            </a:extLst>
          </p:cNvPr>
          <p:cNvPicPr>
            <a:picLocks noChangeAspect="1"/>
          </p:cNvPicPr>
          <p:nvPr/>
        </p:nvPicPr>
        <p:blipFill>
          <a:blip r:embed="rId4"/>
          <a:stretch>
            <a:fillRect/>
          </a:stretch>
        </p:blipFill>
        <p:spPr>
          <a:xfrm>
            <a:off x="378312" y="2324178"/>
            <a:ext cx="1736815" cy="2325092"/>
          </a:xfrm>
          <a:prstGeom prst="rect">
            <a:avLst/>
          </a:prstGeom>
        </p:spPr>
      </p:pic>
    </p:spTree>
    <p:extLst>
      <p:ext uri="{BB962C8B-B14F-4D97-AF65-F5344CB8AC3E}">
        <p14:creationId xmlns:p14="http://schemas.microsoft.com/office/powerpoint/2010/main" val="43560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373696BB-6BD5-4F00-863F-3ACE32B6F756}"/>
              </a:ext>
            </a:extLst>
          </p:cNvPr>
          <p:cNvPicPr>
            <a:picLocks noChangeAspect="1"/>
          </p:cNvPicPr>
          <p:nvPr/>
        </p:nvPicPr>
        <p:blipFill>
          <a:blip r:embed="rId3"/>
          <a:stretch>
            <a:fillRect/>
          </a:stretch>
        </p:blipFill>
        <p:spPr>
          <a:xfrm>
            <a:off x="1324054" y="1061080"/>
            <a:ext cx="1409584" cy="1782366"/>
          </a:xfrm>
          <a:prstGeom prst="rect">
            <a:avLst/>
          </a:prstGeom>
        </p:spPr>
      </p:pic>
      <p:pic>
        <p:nvPicPr>
          <p:cNvPr id="7" name="Afbeelding 6">
            <a:extLst>
              <a:ext uri="{FF2B5EF4-FFF2-40B4-BE49-F238E27FC236}">
                <a16:creationId xmlns:a16="http://schemas.microsoft.com/office/drawing/2014/main" id="{DD47403C-19E5-4C78-AC37-136263F9DB6B}"/>
              </a:ext>
            </a:extLst>
          </p:cNvPr>
          <p:cNvPicPr>
            <a:picLocks noChangeAspect="1"/>
          </p:cNvPicPr>
          <p:nvPr/>
        </p:nvPicPr>
        <p:blipFill>
          <a:blip r:embed="rId4"/>
          <a:stretch>
            <a:fillRect/>
          </a:stretch>
        </p:blipFill>
        <p:spPr>
          <a:xfrm>
            <a:off x="3057238" y="988291"/>
            <a:ext cx="4360155" cy="5869709"/>
          </a:xfrm>
          <a:prstGeom prst="rect">
            <a:avLst/>
          </a:prstGeom>
        </p:spPr>
      </p:pic>
      <p:sp>
        <p:nvSpPr>
          <p:cNvPr id="18" name="Tekstvak 17">
            <a:extLst>
              <a:ext uri="{FF2B5EF4-FFF2-40B4-BE49-F238E27FC236}">
                <a16:creationId xmlns:a16="http://schemas.microsoft.com/office/drawing/2014/main" id="{2064FC25-A24A-4E25-8200-29547FF307A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Tree>
    <p:extLst>
      <p:ext uri="{BB962C8B-B14F-4D97-AF65-F5344CB8AC3E}">
        <p14:creationId xmlns:p14="http://schemas.microsoft.com/office/powerpoint/2010/main" val="1483994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373696BB-6BD5-4F00-863F-3ACE32B6F756}"/>
              </a:ext>
            </a:extLst>
          </p:cNvPr>
          <p:cNvPicPr>
            <a:picLocks noChangeAspect="1"/>
          </p:cNvPicPr>
          <p:nvPr/>
        </p:nvPicPr>
        <p:blipFill>
          <a:blip r:embed="rId3"/>
          <a:stretch>
            <a:fillRect/>
          </a:stretch>
        </p:blipFill>
        <p:spPr>
          <a:xfrm>
            <a:off x="458125" y="785343"/>
            <a:ext cx="1162623" cy="1470093"/>
          </a:xfrm>
          <a:prstGeom prst="rect">
            <a:avLst/>
          </a:prstGeom>
        </p:spPr>
      </p:pic>
      <p:pic>
        <p:nvPicPr>
          <p:cNvPr id="7" name="Afbeelding 6">
            <a:extLst>
              <a:ext uri="{FF2B5EF4-FFF2-40B4-BE49-F238E27FC236}">
                <a16:creationId xmlns:a16="http://schemas.microsoft.com/office/drawing/2014/main" id="{DD47403C-19E5-4C78-AC37-136263F9DB6B}"/>
              </a:ext>
            </a:extLst>
          </p:cNvPr>
          <p:cNvPicPr>
            <a:picLocks noChangeAspect="1"/>
          </p:cNvPicPr>
          <p:nvPr/>
        </p:nvPicPr>
        <p:blipFill>
          <a:blip r:embed="rId4"/>
          <a:stretch>
            <a:fillRect/>
          </a:stretch>
        </p:blipFill>
        <p:spPr>
          <a:xfrm>
            <a:off x="458125" y="2432516"/>
            <a:ext cx="1611962" cy="2170049"/>
          </a:xfrm>
          <a:prstGeom prst="rect">
            <a:avLst/>
          </a:prstGeom>
        </p:spPr>
      </p:pic>
      <p:sp>
        <p:nvSpPr>
          <p:cNvPr id="18" name="Tekstvak 17">
            <a:extLst>
              <a:ext uri="{FF2B5EF4-FFF2-40B4-BE49-F238E27FC236}">
                <a16:creationId xmlns:a16="http://schemas.microsoft.com/office/drawing/2014/main" id="{2064FC25-A24A-4E25-8200-29547FF307A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6" name="Tekstvak 15">
            <a:extLst>
              <a:ext uri="{FF2B5EF4-FFF2-40B4-BE49-F238E27FC236}">
                <a16:creationId xmlns:a16="http://schemas.microsoft.com/office/drawing/2014/main" id="{1289EBDD-0D23-4A0F-94E4-28FB91C4951D}"/>
              </a:ext>
            </a:extLst>
          </p:cNvPr>
          <p:cNvSpPr txBox="1"/>
          <p:nvPr/>
        </p:nvSpPr>
        <p:spPr>
          <a:xfrm>
            <a:off x="2672300" y="1975290"/>
            <a:ext cx="9061575" cy="4832092"/>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Vakmanschap bestaat uit harde competenties. Deze competenties vereisen een hoge mate van precisie. Het zijn bekwaamheden die iedere keer zo correct en identiek mogelijk moeten uitgevoerd worden. Er is meestal maar één weg naar het ideale resultaat. Harde competenties moeten lopen als een Zwitsers horloge: betrouwbaar, accuraat, voorspelbaar en automatisch zonder de minste hapering.</a:t>
            </a:r>
          </a:p>
          <a:p>
            <a:endParaRPr lang="nl-BE" sz="12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De andere rollen vragen eerder zachte competenties. Hier is eerder flexibiliteit nodig. Zachte competenties ontwikkel je door spel. Je verkent je grenzen in veranderlijke situaties door steeds weer nieuwe en lastige hindernissen te leren overwinnen. Een leraar maakt zich dan ook niet druk om foutjes. Het belangrijkste is dat leerlingen durven uitproberen en leren omgaan met andere contexten.</a:t>
            </a:r>
          </a:p>
          <a:p>
            <a:endParaRPr lang="nl-BE" sz="12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De twee goed onderscheiden, is de boodschap. Harde en zachte competenties vragen elk een eigen aanpak.</a:t>
            </a:r>
          </a:p>
        </p:txBody>
      </p:sp>
    </p:spTree>
    <p:extLst>
      <p:ext uri="{BB962C8B-B14F-4D97-AF65-F5344CB8AC3E}">
        <p14:creationId xmlns:p14="http://schemas.microsoft.com/office/powerpoint/2010/main" val="19398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nl" dirty="0"/>
              <a:t>HOE KIJKEN NAAR BEHEERSINGSNIVEAUS?</a:t>
            </a:r>
          </a:p>
        </p:txBody>
      </p:sp>
      <p:sp>
        <p:nvSpPr>
          <p:cNvPr id="16" name="Tijdelijke aanduiding voor inhoud 2">
            <a:extLst>
              <a:ext uri="{FF2B5EF4-FFF2-40B4-BE49-F238E27FC236}">
                <a16:creationId xmlns:a16="http://schemas.microsoft.com/office/drawing/2014/main" id="{CB61224A-7E3E-4B11-BD59-2DDB0FD4CEC6}"/>
              </a:ext>
            </a:extLst>
          </p:cNvPr>
          <p:cNvSpPr>
            <a:spLocks noGrp="1"/>
          </p:cNvSpPr>
          <p:nvPr>
            <p:ph idx="1"/>
          </p:nvPr>
        </p:nvSpPr>
        <p:spPr>
          <a:xfrm>
            <a:off x="443882" y="2044223"/>
            <a:ext cx="11748118" cy="4622907"/>
          </a:xfrm>
        </p:spPr>
        <p:txBody>
          <a:bodyPr>
            <a:normAutofit/>
          </a:bodyPr>
          <a:lstStyle/>
          <a:p>
            <a:pPr algn="l"/>
            <a:r>
              <a:rPr lang="nl-BE" sz="2100" i="0" u="none" strike="noStrike" baseline="0" dirty="0">
                <a:latin typeface="Calibri" panose="020F0502020204030204" pitchFamily="34" charset="0"/>
                <a:cs typeface="Calibri" panose="020F0502020204030204" pitchFamily="34" charset="0"/>
              </a:rPr>
              <a:t>Werkgroep Kunstig competen</a:t>
            </a:r>
            <a:r>
              <a:rPr lang="nl-BE" sz="2100" dirty="0">
                <a:latin typeface="Calibri" panose="020F0502020204030204" pitchFamily="34" charset="0"/>
                <a:cs typeface="Calibri" panose="020F0502020204030204" pitchFamily="34" charset="0"/>
              </a:rPr>
              <a:t>t is hier volop mee bezig.</a:t>
            </a:r>
            <a:endParaRPr lang="nl-BE" sz="2100" i="0" u="none" strike="noStrike" baseline="0" dirty="0">
              <a:latin typeface="Calibri" panose="020F0502020204030204" pitchFamily="34" charset="0"/>
              <a:cs typeface="Calibri" panose="020F0502020204030204" pitchFamily="34" charset="0"/>
            </a:endParaRPr>
          </a:p>
          <a:p>
            <a:pPr algn="l"/>
            <a:r>
              <a:rPr lang="nl-BE" sz="2100" b="0" i="0" u="none" strike="noStrike" baseline="0" dirty="0">
                <a:latin typeface="Calibri" panose="020F0502020204030204" pitchFamily="34" charset="0"/>
                <a:cs typeface="Calibri" panose="020F0502020204030204" pitchFamily="34" charset="0"/>
              </a:rPr>
              <a:t>Van zodra de materialen voldoende robuust en uitgetest zijn worden deze gedeeld.</a:t>
            </a:r>
          </a:p>
          <a:p>
            <a:pPr algn="l"/>
            <a:r>
              <a:rPr lang="nl-BE" sz="2100" dirty="0">
                <a:latin typeface="Calibri" panose="020F0502020204030204" pitchFamily="34" charset="0"/>
                <a:cs typeface="Calibri" panose="020F0502020204030204" pitchFamily="34" charset="0"/>
              </a:rPr>
              <a:t>O</a:t>
            </a:r>
            <a:r>
              <a:rPr lang="nl-BE" sz="2100" b="0" i="0" u="none" strike="noStrike" baseline="0" dirty="0">
                <a:latin typeface="Calibri" panose="020F0502020204030204" pitchFamily="34" charset="0"/>
                <a:cs typeface="Calibri" panose="020F0502020204030204" pitchFamily="34" charset="0"/>
              </a:rPr>
              <a:t>ndertussen kan iedere academie </a:t>
            </a:r>
            <a:r>
              <a:rPr lang="nl-BE" sz="2100" dirty="0">
                <a:latin typeface="Calibri" panose="020F0502020204030204" pitchFamily="34" charset="0"/>
                <a:cs typeface="Calibri" panose="020F0502020204030204" pitchFamily="34" charset="0"/>
              </a:rPr>
              <a:t>haar manier van werken uittesten op de ateliervloer.</a:t>
            </a:r>
            <a:r>
              <a:rPr lang="nl-BE" sz="2100" b="0" i="0" u="none" strike="noStrike" baseline="0" dirty="0">
                <a:latin typeface="Calibri" panose="020F0502020204030204" pitchFamily="34" charset="0"/>
                <a:cs typeface="Calibri" panose="020F0502020204030204" pitchFamily="34" charset="0"/>
              </a:rPr>
              <a:t> </a:t>
            </a:r>
            <a:endParaRPr lang="nl-BE" sz="1800" b="0" i="0" u="none" strike="noStrike" baseline="0" dirty="0">
              <a:latin typeface="Arial MT"/>
            </a:endParaRPr>
          </a:p>
        </p:txBody>
      </p:sp>
      <p:pic>
        <p:nvPicPr>
          <p:cNvPr id="6" name="Afbeelding 5">
            <a:extLst>
              <a:ext uri="{FF2B5EF4-FFF2-40B4-BE49-F238E27FC236}">
                <a16:creationId xmlns:a16="http://schemas.microsoft.com/office/drawing/2014/main" id="{AB54DB49-C58F-4DFC-9017-0ADE34DFE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145D4E29-F93A-4D3B-A7CF-D7C97AD94819}"/>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A537F764-E36D-44FA-A623-3D26E48F4010}"/>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761706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373696BB-6BD5-4F00-863F-3ACE32B6F756}"/>
              </a:ext>
            </a:extLst>
          </p:cNvPr>
          <p:cNvPicPr>
            <a:picLocks noChangeAspect="1"/>
          </p:cNvPicPr>
          <p:nvPr/>
        </p:nvPicPr>
        <p:blipFill>
          <a:blip r:embed="rId3"/>
          <a:stretch>
            <a:fillRect/>
          </a:stretch>
        </p:blipFill>
        <p:spPr>
          <a:xfrm>
            <a:off x="458125" y="785343"/>
            <a:ext cx="1162623" cy="1470093"/>
          </a:xfrm>
          <a:prstGeom prst="rect">
            <a:avLst/>
          </a:prstGeom>
        </p:spPr>
      </p:pic>
      <p:pic>
        <p:nvPicPr>
          <p:cNvPr id="7" name="Afbeelding 6">
            <a:extLst>
              <a:ext uri="{FF2B5EF4-FFF2-40B4-BE49-F238E27FC236}">
                <a16:creationId xmlns:a16="http://schemas.microsoft.com/office/drawing/2014/main" id="{DD47403C-19E5-4C78-AC37-136263F9DB6B}"/>
              </a:ext>
            </a:extLst>
          </p:cNvPr>
          <p:cNvPicPr>
            <a:picLocks noChangeAspect="1"/>
          </p:cNvPicPr>
          <p:nvPr/>
        </p:nvPicPr>
        <p:blipFill>
          <a:blip r:embed="rId4"/>
          <a:stretch>
            <a:fillRect/>
          </a:stretch>
        </p:blipFill>
        <p:spPr>
          <a:xfrm>
            <a:off x="458125" y="2432516"/>
            <a:ext cx="1611962" cy="2170049"/>
          </a:xfrm>
          <a:prstGeom prst="rect">
            <a:avLst/>
          </a:prstGeom>
        </p:spPr>
      </p:pic>
      <p:sp>
        <p:nvSpPr>
          <p:cNvPr id="18" name="Tekstvak 17">
            <a:extLst>
              <a:ext uri="{FF2B5EF4-FFF2-40B4-BE49-F238E27FC236}">
                <a16:creationId xmlns:a16="http://schemas.microsoft.com/office/drawing/2014/main" id="{2064FC25-A24A-4E25-8200-29547FF307A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3" name="Tijdelijke aanduiding voor inhoud 2">
            <a:extLst>
              <a:ext uri="{FF2B5EF4-FFF2-40B4-BE49-F238E27FC236}">
                <a16:creationId xmlns:a16="http://schemas.microsoft.com/office/drawing/2014/main" id="{822A177C-BECA-4EE1-8EFF-B523BC2A837C}"/>
              </a:ext>
            </a:extLst>
          </p:cNvPr>
          <p:cNvSpPr>
            <a:spLocks noGrp="1"/>
          </p:cNvSpPr>
          <p:nvPr>
            <p:ph idx="1"/>
          </p:nvPr>
        </p:nvSpPr>
        <p:spPr>
          <a:xfrm>
            <a:off x="2521527" y="1223684"/>
            <a:ext cx="9411855" cy="5228327"/>
          </a:xfrm>
        </p:spPr>
        <p:txBody>
          <a:bodyPr>
            <a:normAutofit/>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Welke minimum basis bied ik aan?</a:t>
            </a:r>
          </a:p>
          <a:p>
            <a:r>
              <a:rPr lang="nl-BE" sz="1800" dirty="0">
                <a:latin typeface="Calibri" panose="020F0502020204030204" pitchFamily="34" charset="0"/>
                <a:cs typeface="Calibri" panose="020F0502020204030204" pitchFamily="34" charset="0"/>
              </a:rPr>
              <a:t>Op welke manier laat ik hen de mogelijkheden van materiaal en medium verkennen.</a:t>
            </a:r>
          </a:p>
          <a:p>
            <a:r>
              <a:rPr lang="nl-BE" sz="1800" dirty="0">
                <a:latin typeface="Calibri" panose="020F0502020204030204" pitchFamily="34" charset="0"/>
                <a:cs typeface="Calibri" panose="020F0502020204030204" pitchFamily="34" charset="0"/>
              </a:rPr>
              <a:t>Hoe leg ik een techniek uit? Mondeling, via handleiding, via een instructiefilmpje?</a:t>
            </a:r>
          </a:p>
          <a:p>
            <a:r>
              <a:rPr lang="nl-BE" sz="1800" dirty="0">
                <a:latin typeface="Calibri" panose="020F0502020204030204" pitchFamily="34" charset="0"/>
                <a:cs typeface="Calibri" panose="020F0502020204030204" pitchFamily="34" charset="0"/>
              </a:rPr>
              <a:t>Hoe zorg ik ervoor dat een student niet op zijn/haar technische honger blijft zitten?</a:t>
            </a:r>
          </a:p>
          <a:p>
            <a:r>
              <a:rPr lang="nl-BE" sz="1800" dirty="0">
                <a:latin typeface="Calibri" panose="020F0502020204030204" pitchFamily="34" charset="0"/>
                <a:cs typeface="Calibri" panose="020F0502020204030204" pitchFamily="34" charset="0"/>
              </a:rPr>
              <a:t>Hoe laat ik mijn studenten gericht materiaal kiezen en uittesten, maar ook kiezen uit het ruime aanbod aan mogelijkheden (niet alles kan aangeboden worden)?</a:t>
            </a:r>
          </a:p>
          <a:p>
            <a:r>
              <a:rPr lang="nl-BE" sz="1800" dirty="0">
                <a:latin typeface="Calibri" panose="020F0502020204030204" pitchFamily="34" charset="0"/>
                <a:cs typeface="Calibri" panose="020F0502020204030204" pitchFamily="34" charset="0"/>
              </a:rPr>
              <a:t>Hoe zorg ik dat een ‘oefening’ uitdagend blijft?</a:t>
            </a:r>
          </a:p>
          <a:p>
            <a:r>
              <a:rPr lang="nl-BE" sz="1800" dirty="0">
                <a:latin typeface="Calibri" panose="020F0502020204030204" pitchFamily="34" charset="0"/>
                <a:cs typeface="Calibri" panose="020F0502020204030204" pitchFamily="34" charset="0"/>
              </a:rPr>
              <a:t>Hoe combineer ik materialen en technieken om het experiment met techniek te verenigen?</a:t>
            </a:r>
          </a:p>
          <a:p>
            <a:endParaRPr lang="nl-B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705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748DAD43-8C28-4033-BAC1-8D2A8D09FE1E}"/>
              </a:ext>
            </a:extLst>
          </p:cNvPr>
          <p:cNvPicPr>
            <a:picLocks noChangeAspect="1"/>
          </p:cNvPicPr>
          <p:nvPr/>
        </p:nvPicPr>
        <p:blipFill>
          <a:blip r:embed="rId3"/>
          <a:stretch>
            <a:fillRect/>
          </a:stretch>
        </p:blipFill>
        <p:spPr>
          <a:xfrm>
            <a:off x="1379472" y="887617"/>
            <a:ext cx="1409584" cy="1804740"/>
          </a:xfrm>
          <a:prstGeom prst="rect">
            <a:avLst/>
          </a:prstGeom>
        </p:spPr>
      </p:pic>
      <p:pic>
        <p:nvPicPr>
          <p:cNvPr id="5" name="Afbeelding 4">
            <a:extLst>
              <a:ext uri="{FF2B5EF4-FFF2-40B4-BE49-F238E27FC236}">
                <a16:creationId xmlns:a16="http://schemas.microsoft.com/office/drawing/2014/main" id="{8691825A-0CB9-41BB-B336-E4FB5A3E43AF}"/>
              </a:ext>
            </a:extLst>
          </p:cNvPr>
          <p:cNvPicPr>
            <a:picLocks noChangeAspect="1"/>
          </p:cNvPicPr>
          <p:nvPr/>
        </p:nvPicPr>
        <p:blipFill>
          <a:blip r:embed="rId4"/>
          <a:stretch>
            <a:fillRect/>
          </a:stretch>
        </p:blipFill>
        <p:spPr>
          <a:xfrm>
            <a:off x="2918731" y="685970"/>
            <a:ext cx="5001184" cy="6172030"/>
          </a:xfrm>
          <a:prstGeom prst="rect">
            <a:avLst/>
          </a:prstGeom>
        </p:spPr>
      </p:pic>
      <p:sp>
        <p:nvSpPr>
          <p:cNvPr id="12" name="Tekstvak 11">
            <a:extLst>
              <a:ext uri="{FF2B5EF4-FFF2-40B4-BE49-F238E27FC236}">
                <a16:creationId xmlns:a16="http://schemas.microsoft.com/office/drawing/2014/main" id="{8C32CFDC-CF76-4E10-B42E-A8EF741FF7F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Tree>
    <p:extLst>
      <p:ext uri="{BB962C8B-B14F-4D97-AF65-F5344CB8AC3E}">
        <p14:creationId xmlns:p14="http://schemas.microsoft.com/office/powerpoint/2010/main" val="2847313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748DAD43-8C28-4033-BAC1-8D2A8D09FE1E}"/>
              </a:ext>
            </a:extLst>
          </p:cNvPr>
          <p:cNvPicPr>
            <a:picLocks noChangeAspect="1"/>
          </p:cNvPicPr>
          <p:nvPr/>
        </p:nvPicPr>
        <p:blipFill>
          <a:blip r:embed="rId3"/>
          <a:stretch>
            <a:fillRect/>
          </a:stretch>
        </p:blipFill>
        <p:spPr>
          <a:xfrm>
            <a:off x="457513" y="785062"/>
            <a:ext cx="1146427" cy="1467811"/>
          </a:xfrm>
          <a:prstGeom prst="rect">
            <a:avLst/>
          </a:prstGeom>
        </p:spPr>
      </p:pic>
      <p:pic>
        <p:nvPicPr>
          <p:cNvPr id="5" name="Afbeelding 4">
            <a:extLst>
              <a:ext uri="{FF2B5EF4-FFF2-40B4-BE49-F238E27FC236}">
                <a16:creationId xmlns:a16="http://schemas.microsoft.com/office/drawing/2014/main" id="{8691825A-0CB9-41BB-B336-E4FB5A3E43AF}"/>
              </a:ext>
            </a:extLst>
          </p:cNvPr>
          <p:cNvPicPr>
            <a:picLocks noChangeAspect="1"/>
          </p:cNvPicPr>
          <p:nvPr/>
        </p:nvPicPr>
        <p:blipFill>
          <a:blip r:embed="rId4"/>
          <a:stretch>
            <a:fillRect/>
          </a:stretch>
        </p:blipFill>
        <p:spPr>
          <a:xfrm>
            <a:off x="362309" y="2370360"/>
            <a:ext cx="1540382" cy="1901006"/>
          </a:xfrm>
          <a:prstGeom prst="rect">
            <a:avLst/>
          </a:prstGeom>
        </p:spPr>
      </p:pic>
      <p:sp>
        <p:nvSpPr>
          <p:cNvPr id="12" name="Tekstvak 11">
            <a:extLst>
              <a:ext uri="{FF2B5EF4-FFF2-40B4-BE49-F238E27FC236}">
                <a16:creationId xmlns:a16="http://schemas.microsoft.com/office/drawing/2014/main" id="{8C32CFDC-CF76-4E10-B42E-A8EF741FF7F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6" name="Tekstvak 15">
            <a:extLst>
              <a:ext uri="{FF2B5EF4-FFF2-40B4-BE49-F238E27FC236}">
                <a16:creationId xmlns:a16="http://schemas.microsoft.com/office/drawing/2014/main" id="{F3A1692B-F20D-4B5A-B390-8370CA97458E}"/>
              </a:ext>
            </a:extLst>
          </p:cNvPr>
          <p:cNvSpPr txBox="1"/>
          <p:nvPr/>
        </p:nvSpPr>
        <p:spPr>
          <a:xfrm>
            <a:off x="2672300" y="2067650"/>
            <a:ext cx="9061575" cy="4124206"/>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Kijken, luisteren en bespreken. </a:t>
            </a:r>
          </a:p>
          <a:p>
            <a:endParaRPr lang="nl-BE" sz="2000" b="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In dialoog treden is in eerste instantie “een gesprek aangaan”, maar het betekent ook de eigen persoon en het eigen werk in de context van de groep en het groepsgebeuren plaatsen. Het is leren van, door en met elkaar. Een dialoog aangaan met het andere of de andere betekent in wezen het eigen verhaal in de context brengen van het atelier en bij uitbreiding de wereld rond jezelf. Deze dialoog is essentieel binnen het groepsgebeuren dat een academie(atelier) in wezen is. De dialoog kan gestimuleerd worden door toonmomenten, waarbij de leerling werk verklaart t.o.v. andere leerlingen, en in het algemeen door een discours (gesprek/dialoog) binnen het atelier aan de gang te houden. </a:t>
            </a:r>
          </a:p>
        </p:txBody>
      </p:sp>
    </p:spTree>
    <p:extLst>
      <p:ext uri="{BB962C8B-B14F-4D97-AF65-F5344CB8AC3E}">
        <p14:creationId xmlns:p14="http://schemas.microsoft.com/office/powerpoint/2010/main" val="3529180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a:extLst>
              <a:ext uri="{FF2B5EF4-FFF2-40B4-BE49-F238E27FC236}">
                <a16:creationId xmlns:a16="http://schemas.microsoft.com/office/drawing/2014/main" id="{748DAD43-8C28-4033-BAC1-8D2A8D09FE1E}"/>
              </a:ext>
            </a:extLst>
          </p:cNvPr>
          <p:cNvPicPr>
            <a:picLocks noChangeAspect="1"/>
          </p:cNvPicPr>
          <p:nvPr/>
        </p:nvPicPr>
        <p:blipFill>
          <a:blip r:embed="rId3"/>
          <a:stretch>
            <a:fillRect/>
          </a:stretch>
        </p:blipFill>
        <p:spPr>
          <a:xfrm>
            <a:off x="457513" y="785062"/>
            <a:ext cx="1146427" cy="1467811"/>
          </a:xfrm>
          <a:prstGeom prst="rect">
            <a:avLst/>
          </a:prstGeom>
        </p:spPr>
      </p:pic>
      <p:pic>
        <p:nvPicPr>
          <p:cNvPr id="5" name="Afbeelding 4">
            <a:extLst>
              <a:ext uri="{FF2B5EF4-FFF2-40B4-BE49-F238E27FC236}">
                <a16:creationId xmlns:a16="http://schemas.microsoft.com/office/drawing/2014/main" id="{8691825A-0CB9-41BB-B336-E4FB5A3E43AF}"/>
              </a:ext>
            </a:extLst>
          </p:cNvPr>
          <p:cNvPicPr>
            <a:picLocks noChangeAspect="1"/>
          </p:cNvPicPr>
          <p:nvPr/>
        </p:nvPicPr>
        <p:blipFill>
          <a:blip r:embed="rId4"/>
          <a:stretch>
            <a:fillRect/>
          </a:stretch>
        </p:blipFill>
        <p:spPr>
          <a:xfrm>
            <a:off x="362309" y="2370360"/>
            <a:ext cx="1540382" cy="1901006"/>
          </a:xfrm>
          <a:prstGeom prst="rect">
            <a:avLst/>
          </a:prstGeom>
        </p:spPr>
      </p:pic>
      <p:sp>
        <p:nvSpPr>
          <p:cNvPr id="12" name="Tekstvak 11">
            <a:extLst>
              <a:ext uri="{FF2B5EF4-FFF2-40B4-BE49-F238E27FC236}">
                <a16:creationId xmlns:a16="http://schemas.microsoft.com/office/drawing/2014/main" id="{8C32CFDC-CF76-4E10-B42E-A8EF741FF7F5}"/>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5" name="Tijdelijke aanduiding voor inhoud 2">
            <a:extLst>
              <a:ext uri="{FF2B5EF4-FFF2-40B4-BE49-F238E27FC236}">
                <a16:creationId xmlns:a16="http://schemas.microsoft.com/office/drawing/2014/main" id="{F5C6C95E-F281-4E66-9DE2-6ACFFD93A7DC}"/>
              </a:ext>
            </a:extLst>
          </p:cNvPr>
          <p:cNvSpPr>
            <a:spLocks noGrp="1"/>
          </p:cNvSpPr>
          <p:nvPr>
            <p:ph idx="1"/>
          </p:nvPr>
        </p:nvSpPr>
        <p:spPr>
          <a:xfrm>
            <a:off x="2521527" y="1519248"/>
            <a:ext cx="9411855" cy="5228327"/>
          </a:xfrm>
        </p:spPr>
        <p:txBody>
          <a:bodyPr>
            <a:normAutofit/>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Wanneer ga je in dialoog?</a:t>
            </a:r>
          </a:p>
          <a:p>
            <a:r>
              <a:rPr lang="nl-BE" sz="1800" dirty="0">
                <a:latin typeface="Calibri" panose="020F0502020204030204" pitchFamily="34" charset="0"/>
                <a:cs typeface="Calibri" panose="020F0502020204030204" pitchFamily="34" charset="0"/>
              </a:rPr>
              <a:t>Hoe integreer je de dialoog in de atelierpraktijk?</a:t>
            </a:r>
          </a:p>
          <a:p>
            <a:r>
              <a:rPr lang="nl-BE" sz="1800" dirty="0">
                <a:latin typeface="Calibri" panose="020F0502020204030204" pitchFamily="34" charset="0"/>
                <a:cs typeface="Calibri" panose="020F0502020204030204" pitchFamily="34" charset="0"/>
              </a:rPr>
              <a:t>Hoe inspireer je de leerling om in dialoog te gaan?</a:t>
            </a:r>
          </a:p>
          <a:p>
            <a:r>
              <a:rPr lang="nl-BE" sz="1800" dirty="0">
                <a:latin typeface="Calibri" panose="020F0502020204030204" pitchFamily="34" charset="0"/>
                <a:cs typeface="Calibri" panose="020F0502020204030204" pitchFamily="34" charset="0"/>
              </a:rPr>
              <a:t>Welke inzichten vloeien voort uit de dialoog?</a:t>
            </a:r>
          </a:p>
          <a:p>
            <a:r>
              <a:rPr lang="nl-BE" sz="1800" dirty="0">
                <a:latin typeface="Calibri" panose="020F0502020204030204" pitchFamily="34" charset="0"/>
                <a:cs typeface="Calibri" panose="020F0502020204030204" pitchFamily="34" charset="0"/>
              </a:rPr>
              <a:t>Hoe spoor je de leerling aan tot zelfreflectie?</a:t>
            </a:r>
          </a:p>
          <a:p>
            <a:r>
              <a:rPr lang="nl-BE" sz="1800" dirty="0">
                <a:latin typeface="Calibri" panose="020F0502020204030204" pitchFamily="34" charset="0"/>
                <a:cs typeface="Calibri" panose="020F0502020204030204" pitchFamily="34" charset="0"/>
              </a:rPr>
              <a:t>Hoe zorg je ervoor dat leerlingen zich veilig voelen in relatie tot de anderen van de groep?</a:t>
            </a:r>
          </a:p>
          <a:p>
            <a:r>
              <a:rPr lang="nl-BE" sz="1800" dirty="0">
                <a:latin typeface="Calibri" panose="020F0502020204030204" pitchFamily="34" charset="0"/>
                <a:cs typeface="Calibri" panose="020F0502020204030204" pitchFamily="34" charset="0"/>
              </a:rPr>
              <a:t>Hoe vorm je leerlingen die kritisch kijken naar artistiek werk?</a:t>
            </a:r>
            <a:endParaRPr lang="nl-BE"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819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a:extLst>
              <a:ext uri="{FF2B5EF4-FFF2-40B4-BE49-F238E27FC236}">
                <a16:creationId xmlns:a16="http://schemas.microsoft.com/office/drawing/2014/main" id="{03B82EB4-FD30-437D-8D05-5E5EC91A5D56}"/>
              </a:ext>
            </a:extLst>
          </p:cNvPr>
          <p:cNvPicPr>
            <a:picLocks noChangeAspect="1"/>
          </p:cNvPicPr>
          <p:nvPr/>
        </p:nvPicPr>
        <p:blipFill>
          <a:blip r:embed="rId3"/>
          <a:stretch>
            <a:fillRect/>
          </a:stretch>
        </p:blipFill>
        <p:spPr>
          <a:xfrm>
            <a:off x="1520077" y="1199861"/>
            <a:ext cx="1370677" cy="1761466"/>
          </a:xfrm>
          <a:prstGeom prst="rect">
            <a:avLst/>
          </a:prstGeom>
        </p:spPr>
      </p:pic>
      <p:pic>
        <p:nvPicPr>
          <p:cNvPr id="5" name="Afbeelding 4">
            <a:extLst>
              <a:ext uri="{FF2B5EF4-FFF2-40B4-BE49-F238E27FC236}">
                <a16:creationId xmlns:a16="http://schemas.microsoft.com/office/drawing/2014/main" id="{5D5D986A-4058-4E01-9B7E-C490A7855744}"/>
              </a:ext>
            </a:extLst>
          </p:cNvPr>
          <p:cNvPicPr>
            <a:picLocks noChangeAspect="1"/>
          </p:cNvPicPr>
          <p:nvPr/>
        </p:nvPicPr>
        <p:blipFill>
          <a:blip r:embed="rId4"/>
          <a:stretch>
            <a:fillRect/>
          </a:stretch>
        </p:blipFill>
        <p:spPr>
          <a:xfrm>
            <a:off x="2978150" y="1199861"/>
            <a:ext cx="5219700" cy="5086350"/>
          </a:xfrm>
          <a:prstGeom prst="rect">
            <a:avLst/>
          </a:prstGeom>
        </p:spPr>
      </p:pic>
      <p:sp>
        <p:nvSpPr>
          <p:cNvPr id="18" name="Tekstvak 17">
            <a:extLst>
              <a:ext uri="{FF2B5EF4-FFF2-40B4-BE49-F238E27FC236}">
                <a16:creationId xmlns:a16="http://schemas.microsoft.com/office/drawing/2014/main" id="{7466FC71-1F4A-41DF-886D-2ABDF2FD2A79}"/>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Tree>
    <p:extLst>
      <p:ext uri="{BB962C8B-B14F-4D97-AF65-F5344CB8AC3E}">
        <p14:creationId xmlns:p14="http://schemas.microsoft.com/office/powerpoint/2010/main" val="956853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a:extLst>
              <a:ext uri="{FF2B5EF4-FFF2-40B4-BE49-F238E27FC236}">
                <a16:creationId xmlns:a16="http://schemas.microsoft.com/office/drawing/2014/main" id="{03B82EB4-FD30-437D-8D05-5E5EC91A5D56}"/>
              </a:ext>
            </a:extLst>
          </p:cNvPr>
          <p:cNvPicPr>
            <a:picLocks noChangeAspect="1"/>
          </p:cNvPicPr>
          <p:nvPr/>
        </p:nvPicPr>
        <p:blipFill>
          <a:blip r:embed="rId3"/>
          <a:stretch>
            <a:fillRect/>
          </a:stretch>
        </p:blipFill>
        <p:spPr>
          <a:xfrm>
            <a:off x="457513" y="785062"/>
            <a:ext cx="1146427" cy="1473281"/>
          </a:xfrm>
          <a:prstGeom prst="rect">
            <a:avLst/>
          </a:prstGeom>
        </p:spPr>
      </p:pic>
      <p:pic>
        <p:nvPicPr>
          <p:cNvPr id="5" name="Afbeelding 4">
            <a:extLst>
              <a:ext uri="{FF2B5EF4-FFF2-40B4-BE49-F238E27FC236}">
                <a16:creationId xmlns:a16="http://schemas.microsoft.com/office/drawing/2014/main" id="{5D5D986A-4058-4E01-9B7E-C490A7855744}"/>
              </a:ext>
            </a:extLst>
          </p:cNvPr>
          <p:cNvPicPr>
            <a:picLocks noChangeAspect="1"/>
          </p:cNvPicPr>
          <p:nvPr/>
        </p:nvPicPr>
        <p:blipFill>
          <a:blip r:embed="rId4"/>
          <a:stretch>
            <a:fillRect/>
          </a:stretch>
        </p:blipFill>
        <p:spPr>
          <a:xfrm>
            <a:off x="335628" y="2388833"/>
            <a:ext cx="1623179" cy="1581711"/>
          </a:xfrm>
          <a:prstGeom prst="rect">
            <a:avLst/>
          </a:prstGeom>
        </p:spPr>
      </p:pic>
      <p:sp>
        <p:nvSpPr>
          <p:cNvPr id="18" name="Tekstvak 17">
            <a:extLst>
              <a:ext uri="{FF2B5EF4-FFF2-40B4-BE49-F238E27FC236}">
                <a16:creationId xmlns:a16="http://schemas.microsoft.com/office/drawing/2014/main" id="{7466FC71-1F4A-41DF-886D-2ABDF2FD2A79}"/>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3" name="Tekstvak 12">
            <a:extLst>
              <a:ext uri="{FF2B5EF4-FFF2-40B4-BE49-F238E27FC236}">
                <a16:creationId xmlns:a16="http://schemas.microsoft.com/office/drawing/2014/main" id="{FAA601E1-15EC-4784-B8C4-2A4C09104FC2}"/>
              </a:ext>
            </a:extLst>
          </p:cNvPr>
          <p:cNvSpPr txBox="1"/>
          <p:nvPr/>
        </p:nvSpPr>
        <p:spPr>
          <a:xfrm>
            <a:off x="2672300" y="2067650"/>
            <a:ext cx="9061575" cy="2585323"/>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Creatie(s) een plaats geven of ontsluiten doelt op toonmomenten en exposities, maar kan ook via de directe of indirecte dialoog (zie in dialoog treden). Het biedt echter ook de mogelijkheid om te selecteren, te schrappen en een resultaat bewust net niet te willen tonen. Ontsluiten is creaties open stellen voor de andere, voor de wereld. Het is het eigen verhaal (van idee tot product via proces) toegankelijk maken.</a:t>
            </a:r>
          </a:p>
        </p:txBody>
      </p:sp>
    </p:spTree>
    <p:extLst>
      <p:ext uri="{BB962C8B-B14F-4D97-AF65-F5344CB8AC3E}">
        <p14:creationId xmlns:p14="http://schemas.microsoft.com/office/powerpoint/2010/main" val="4014570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a:extLst>
              <a:ext uri="{FF2B5EF4-FFF2-40B4-BE49-F238E27FC236}">
                <a16:creationId xmlns:a16="http://schemas.microsoft.com/office/drawing/2014/main" id="{03B82EB4-FD30-437D-8D05-5E5EC91A5D56}"/>
              </a:ext>
            </a:extLst>
          </p:cNvPr>
          <p:cNvPicPr>
            <a:picLocks noChangeAspect="1"/>
          </p:cNvPicPr>
          <p:nvPr/>
        </p:nvPicPr>
        <p:blipFill>
          <a:blip r:embed="rId3"/>
          <a:stretch>
            <a:fillRect/>
          </a:stretch>
        </p:blipFill>
        <p:spPr>
          <a:xfrm>
            <a:off x="457513" y="785062"/>
            <a:ext cx="1146427" cy="1473281"/>
          </a:xfrm>
          <a:prstGeom prst="rect">
            <a:avLst/>
          </a:prstGeom>
        </p:spPr>
      </p:pic>
      <p:pic>
        <p:nvPicPr>
          <p:cNvPr id="5" name="Afbeelding 4">
            <a:extLst>
              <a:ext uri="{FF2B5EF4-FFF2-40B4-BE49-F238E27FC236}">
                <a16:creationId xmlns:a16="http://schemas.microsoft.com/office/drawing/2014/main" id="{5D5D986A-4058-4E01-9B7E-C490A7855744}"/>
              </a:ext>
            </a:extLst>
          </p:cNvPr>
          <p:cNvPicPr>
            <a:picLocks noChangeAspect="1"/>
          </p:cNvPicPr>
          <p:nvPr/>
        </p:nvPicPr>
        <p:blipFill>
          <a:blip r:embed="rId4"/>
          <a:stretch>
            <a:fillRect/>
          </a:stretch>
        </p:blipFill>
        <p:spPr>
          <a:xfrm>
            <a:off x="335628" y="2388833"/>
            <a:ext cx="1623179" cy="1581711"/>
          </a:xfrm>
          <a:prstGeom prst="rect">
            <a:avLst/>
          </a:prstGeom>
        </p:spPr>
      </p:pic>
      <p:sp>
        <p:nvSpPr>
          <p:cNvPr id="18" name="Tekstvak 17">
            <a:extLst>
              <a:ext uri="{FF2B5EF4-FFF2-40B4-BE49-F238E27FC236}">
                <a16:creationId xmlns:a16="http://schemas.microsoft.com/office/drawing/2014/main" id="{7466FC71-1F4A-41DF-886D-2ABDF2FD2A79}"/>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2" name="Tijdelijke aanduiding voor inhoud 2">
            <a:extLst>
              <a:ext uri="{FF2B5EF4-FFF2-40B4-BE49-F238E27FC236}">
                <a16:creationId xmlns:a16="http://schemas.microsoft.com/office/drawing/2014/main" id="{9550B36D-EA98-4827-ADA6-42C8AE1D0E27}"/>
              </a:ext>
            </a:extLst>
          </p:cNvPr>
          <p:cNvSpPr>
            <a:spLocks noGrp="1"/>
          </p:cNvSpPr>
          <p:nvPr>
            <p:ph idx="1"/>
          </p:nvPr>
        </p:nvSpPr>
        <p:spPr>
          <a:xfrm>
            <a:off x="2521527" y="1519248"/>
            <a:ext cx="9411855" cy="5228327"/>
          </a:xfrm>
        </p:spPr>
        <p:txBody>
          <a:bodyPr>
            <a:normAutofit/>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Op welke manier manifesteert de leerling zich? t.o.v. de groep, ouders, leraar, zichzelf, jury, buitenstanders…</a:t>
            </a:r>
          </a:p>
          <a:p>
            <a:r>
              <a:rPr lang="nl-BE" sz="1800" dirty="0">
                <a:latin typeface="Calibri" panose="020F0502020204030204" pitchFamily="34" charset="0"/>
                <a:cs typeface="Calibri" panose="020F0502020204030204" pitchFamily="34" charset="0"/>
              </a:rPr>
              <a:t>Heeft de leerling een leervraag/droom m.b.t. manifesteren en waar staat de leerling in dat proces?</a:t>
            </a:r>
          </a:p>
          <a:p>
            <a:r>
              <a:rPr lang="nl-BE" sz="1800" dirty="0">
                <a:latin typeface="Calibri" panose="020F0502020204030204" pitchFamily="34" charset="0"/>
                <a:cs typeface="Calibri" panose="020F0502020204030204" pitchFamily="34" charset="0"/>
              </a:rPr>
              <a:t>In welke mate heeft de vertrouwde werkplek invloed op het manifesteren?</a:t>
            </a:r>
          </a:p>
          <a:p>
            <a:r>
              <a:rPr lang="nl-BE" sz="1800" dirty="0">
                <a:latin typeface="Calibri" panose="020F0502020204030204" pitchFamily="34" charset="0"/>
                <a:cs typeface="Calibri" panose="020F0502020204030204" pitchFamily="34" charset="0"/>
              </a:rPr>
              <a:t>Hoe help je de leerling met het durven tonen van creaties?</a:t>
            </a:r>
          </a:p>
          <a:p>
            <a:r>
              <a:rPr lang="nl-BE" sz="1800" dirty="0">
                <a:latin typeface="Calibri" panose="020F0502020204030204" pitchFamily="34" charset="0"/>
                <a:cs typeface="Calibri" panose="020F0502020204030204" pitchFamily="34" charset="0"/>
              </a:rPr>
              <a:t>Hoe leren de leerlingen zelf hun werk te presenteren en toe te lichten?</a:t>
            </a:r>
          </a:p>
          <a:p>
            <a:r>
              <a:rPr lang="nl-BE" sz="1800" dirty="0">
                <a:latin typeface="Calibri" panose="020F0502020204030204" pitchFamily="34" charset="0"/>
                <a:cs typeface="Calibri" panose="020F0502020204030204" pitchFamily="34" charset="0"/>
              </a:rPr>
              <a:t>Hoe treden je leerlingen naar buiten met hun artistiek werk?</a:t>
            </a:r>
          </a:p>
          <a:p>
            <a:r>
              <a:rPr lang="nl-BE" sz="1800" dirty="0">
                <a:latin typeface="Calibri" panose="020F0502020204030204" pitchFamily="34" charset="0"/>
                <a:cs typeface="Calibri" panose="020F0502020204030204" pitchFamily="34" charset="0"/>
              </a:rPr>
              <a:t>Maken de leerlingen gebruik van een portfolio, sociale media, website... om hun werk te tonen?</a:t>
            </a:r>
            <a:endParaRPr lang="nl-BE"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647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209E35E2-E0C6-4B3E-B6F7-AD37F1BCF60E}"/>
              </a:ext>
            </a:extLst>
          </p:cNvPr>
          <p:cNvPicPr>
            <a:picLocks noChangeAspect="1"/>
          </p:cNvPicPr>
          <p:nvPr/>
        </p:nvPicPr>
        <p:blipFill>
          <a:blip r:embed="rId3"/>
          <a:stretch>
            <a:fillRect/>
          </a:stretch>
        </p:blipFill>
        <p:spPr>
          <a:xfrm>
            <a:off x="458125" y="887617"/>
            <a:ext cx="1370677" cy="1778964"/>
          </a:xfrm>
          <a:prstGeom prst="rect">
            <a:avLst/>
          </a:prstGeom>
        </p:spPr>
      </p:pic>
      <p:sp>
        <p:nvSpPr>
          <p:cNvPr id="12" name="Tekstvak 11">
            <a:extLst>
              <a:ext uri="{FF2B5EF4-FFF2-40B4-BE49-F238E27FC236}">
                <a16:creationId xmlns:a16="http://schemas.microsoft.com/office/drawing/2014/main" id="{797B2FE6-F5FF-4E53-8F08-4B162EC32EE7}"/>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8" name="Tekstvak 17">
            <a:extLst>
              <a:ext uri="{FF2B5EF4-FFF2-40B4-BE49-F238E27FC236}">
                <a16:creationId xmlns:a16="http://schemas.microsoft.com/office/drawing/2014/main" id="{F6DD61D0-8342-4AF6-A48A-67B46552CB53}"/>
              </a:ext>
            </a:extLst>
          </p:cNvPr>
          <p:cNvSpPr txBox="1"/>
          <p:nvPr/>
        </p:nvSpPr>
        <p:spPr>
          <a:xfrm>
            <a:off x="2672300" y="2067650"/>
            <a:ext cx="9061575" cy="3200876"/>
          </a:xfrm>
          <a:prstGeom prst="rect">
            <a:avLst/>
          </a:prstGeom>
          <a:noFill/>
        </p:spPr>
        <p:txBody>
          <a:bodyPr wrap="square" rtlCol="0">
            <a:spAutoFit/>
          </a:bodyPr>
          <a:lstStyle/>
          <a:p>
            <a:r>
              <a:rPr lang="nl-BE" sz="1400" i="1" dirty="0">
                <a:latin typeface="Calibri" panose="020F0502020204030204" pitchFamily="34" charset="0"/>
                <a:cs typeface="Calibri" panose="020F0502020204030204" pitchFamily="34" charset="0"/>
              </a:rPr>
              <a:t>Intro</a:t>
            </a:r>
          </a:p>
          <a:p>
            <a:endParaRPr lang="nl-BE" sz="1400" i="1" dirty="0">
              <a:latin typeface="Calibri" panose="020F0502020204030204" pitchFamily="34" charset="0"/>
              <a:cs typeface="Calibri" panose="020F0502020204030204" pitchFamily="34" charset="0"/>
            </a:endParaRPr>
          </a:p>
          <a:p>
            <a:endParaRPr lang="nl-BE" sz="1400" i="1" dirty="0">
              <a:latin typeface="Calibri" panose="020F0502020204030204" pitchFamily="34" charset="0"/>
              <a:cs typeface="Calibri" panose="020F0502020204030204" pitchFamily="34" charset="0"/>
            </a:endParaRPr>
          </a:p>
          <a:p>
            <a:r>
              <a:rPr lang="nl-BE" sz="2000" b="1" dirty="0">
                <a:latin typeface="Calibri" panose="020F0502020204030204" pitchFamily="34" charset="0"/>
                <a:cs typeface="Calibri" panose="020F0502020204030204" pitchFamily="34" charset="0"/>
              </a:rPr>
              <a:t>Al doende kunstwerken maken.</a:t>
            </a:r>
          </a:p>
          <a:p>
            <a:r>
              <a:rPr lang="nl-BE" sz="2000" b="1" dirty="0">
                <a:latin typeface="Calibri" panose="020F0502020204030204" pitchFamily="34" charset="0"/>
                <a:cs typeface="Calibri" panose="020F0502020204030204" pitchFamily="34" charset="0"/>
              </a:rPr>
              <a:t>Een individueel proces doorlopen is de essentie van een leertraject. Door de omschrijving: ‘proces en product verbinden’ wordt de nadruk gelegd op de </a:t>
            </a:r>
            <a:r>
              <a:rPr lang="nl-BE" sz="2000" b="1" dirty="0" err="1">
                <a:latin typeface="Calibri" panose="020F0502020204030204" pitchFamily="34" charset="0"/>
                <a:cs typeface="Calibri" panose="020F0502020204030204" pitchFamily="34" charset="0"/>
              </a:rPr>
              <a:t>evenwaardigheid</a:t>
            </a:r>
            <a:r>
              <a:rPr lang="nl-BE" sz="2000" b="1" dirty="0">
                <a:latin typeface="Calibri" panose="020F0502020204030204" pitchFamily="34" charset="0"/>
                <a:cs typeface="Calibri" panose="020F0502020204030204" pitchFamily="34" charset="0"/>
              </a:rPr>
              <a:t> van zowel proces als product (dus geen ‘onverbiddelijke’ productgerichtheid). Het proces en product verbinden doen we door bewustmaking, zichtbaar maken, opmerken van de diverse stadia van het proces. Een mogelijke registratie van de verschillende stadia kan visueel of verbaal gebeuren </a:t>
            </a:r>
            <a:r>
              <a:rPr lang="nl-BE" sz="2000" b="1" dirty="0" err="1">
                <a:latin typeface="Calibri" panose="020F0502020204030204" pitchFamily="34" charset="0"/>
                <a:cs typeface="Calibri" panose="020F0502020204030204" pitchFamily="34" charset="0"/>
              </a:rPr>
              <a:t>vb</a:t>
            </a:r>
            <a:r>
              <a:rPr lang="nl-BE" sz="2000" b="1" dirty="0">
                <a:latin typeface="Calibri" panose="020F0502020204030204" pitchFamily="34" charset="0"/>
                <a:cs typeface="Calibri" panose="020F0502020204030204" pitchFamily="34" charset="0"/>
              </a:rPr>
              <a:t>, via een logboek, gesprek, presentatie, opname, </a:t>
            </a:r>
            <a:r>
              <a:rPr lang="nl-BE" sz="2000" b="1" dirty="0" err="1">
                <a:latin typeface="Calibri" panose="020F0502020204030204" pitchFamily="34" charset="0"/>
                <a:cs typeface="Calibri" panose="020F0502020204030204" pitchFamily="34" charset="0"/>
              </a:rPr>
              <a:t>padlet</a:t>
            </a:r>
            <a:r>
              <a:rPr lang="nl-BE" sz="20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48134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persoon&#10;&#10;Automatisch gegenereerde beschrijving">
            <a:extLst>
              <a:ext uri="{FF2B5EF4-FFF2-40B4-BE49-F238E27FC236}">
                <a16:creationId xmlns:a16="http://schemas.microsoft.com/office/drawing/2014/main" id="{F576A3A8-78DC-458F-8144-8FCAD0078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763" y="775826"/>
            <a:ext cx="2599112" cy="1707695"/>
          </a:xfrm>
          <a:prstGeom prst="rect">
            <a:avLst/>
          </a:prstGeom>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7" name="Afbeelding 16">
            <a:extLst>
              <a:ext uri="{FF2B5EF4-FFF2-40B4-BE49-F238E27FC236}">
                <a16:creationId xmlns:a16="http://schemas.microsoft.com/office/drawing/2014/main" id="{209E35E2-E0C6-4B3E-B6F7-AD37F1BCF60E}"/>
              </a:ext>
            </a:extLst>
          </p:cNvPr>
          <p:cNvPicPr>
            <a:picLocks noChangeAspect="1"/>
          </p:cNvPicPr>
          <p:nvPr/>
        </p:nvPicPr>
        <p:blipFill>
          <a:blip r:embed="rId3"/>
          <a:stretch>
            <a:fillRect/>
          </a:stretch>
        </p:blipFill>
        <p:spPr>
          <a:xfrm>
            <a:off x="458125" y="887617"/>
            <a:ext cx="1370677" cy="1778964"/>
          </a:xfrm>
          <a:prstGeom prst="rect">
            <a:avLst/>
          </a:prstGeom>
        </p:spPr>
      </p:pic>
      <p:sp>
        <p:nvSpPr>
          <p:cNvPr id="12" name="Tekstvak 11">
            <a:extLst>
              <a:ext uri="{FF2B5EF4-FFF2-40B4-BE49-F238E27FC236}">
                <a16:creationId xmlns:a16="http://schemas.microsoft.com/office/drawing/2014/main" id="{797B2FE6-F5FF-4E53-8F08-4B162EC32EE7}"/>
              </a:ext>
            </a:extLst>
          </p:cNvPr>
          <p:cNvSpPr txBox="1"/>
          <p:nvPr/>
        </p:nvSpPr>
        <p:spPr>
          <a:xfrm>
            <a:off x="7352146" y="549063"/>
            <a:ext cx="4784070" cy="338554"/>
          </a:xfrm>
          <a:prstGeom prst="rect">
            <a:avLst/>
          </a:prstGeom>
          <a:noFill/>
        </p:spPr>
        <p:txBody>
          <a:bodyPr wrap="square" rtlCol="0">
            <a:spAutoFit/>
          </a:bodyPr>
          <a:lstStyle/>
          <a:p>
            <a:r>
              <a:rPr lang="nl-BE" sz="1600" dirty="0">
                <a:solidFill>
                  <a:schemeClr val="bg1">
                    <a:lumMod val="65000"/>
                  </a:schemeClr>
                </a:solidFill>
              </a:rPr>
              <a:t>BRAINSTORM ONDERWERPEN/REFLECTIEVRAGEN</a:t>
            </a:r>
          </a:p>
        </p:txBody>
      </p:sp>
      <p:sp>
        <p:nvSpPr>
          <p:cNvPr id="14" name="Tijdelijke aanduiding voor inhoud 2">
            <a:extLst>
              <a:ext uri="{FF2B5EF4-FFF2-40B4-BE49-F238E27FC236}">
                <a16:creationId xmlns:a16="http://schemas.microsoft.com/office/drawing/2014/main" id="{53431217-295B-409D-A17B-FBE6C53BC36E}"/>
              </a:ext>
            </a:extLst>
          </p:cNvPr>
          <p:cNvSpPr>
            <a:spLocks noGrp="1"/>
          </p:cNvSpPr>
          <p:nvPr>
            <p:ph idx="1"/>
          </p:nvPr>
        </p:nvSpPr>
        <p:spPr>
          <a:xfrm>
            <a:off x="2173591" y="1777099"/>
            <a:ext cx="9411855" cy="5228327"/>
          </a:xfrm>
        </p:spPr>
        <p:txBody>
          <a:bodyPr>
            <a:normAutofit lnSpcReduction="10000"/>
          </a:bodyPr>
          <a:lstStyle/>
          <a:p>
            <a:pPr marL="0" indent="0">
              <a:buNone/>
            </a:pPr>
            <a:r>
              <a:rPr lang="nl-BE" sz="2000" b="1" dirty="0">
                <a:latin typeface="Calibri" panose="020F0502020204030204" pitchFamily="34" charset="0"/>
                <a:cs typeface="Calibri" panose="020F0502020204030204" pitchFamily="34" charset="0"/>
              </a:rPr>
              <a:t>REFLECTIEVRAGEN</a:t>
            </a:r>
          </a:p>
          <a:p>
            <a:r>
              <a:rPr lang="nl-BE" sz="1800" dirty="0">
                <a:latin typeface="Calibri" panose="020F0502020204030204" pitchFamily="34" charset="0"/>
                <a:cs typeface="Calibri" panose="020F0502020204030204" pitchFamily="34" charset="0"/>
              </a:rPr>
              <a:t>Wat was de beginsituatie dit schooljaar?</a:t>
            </a:r>
          </a:p>
          <a:p>
            <a:pPr lvl="1"/>
            <a:r>
              <a:rPr lang="nl-BE" sz="1500" dirty="0">
                <a:solidFill>
                  <a:srgbClr val="000000"/>
                </a:solidFill>
                <a:latin typeface="Calibri" panose="020F0502020204030204" pitchFamily="34" charset="0"/>
                <a:cs typeface="Calibri" panose="020F0502020204030204" pitchFamily="34" charset="0"/>
              </a:rPr>
              <a:t>Techniek(en)</a:t>
            </a:r>
          </a:p>
          <a:p>
            <a:pPr lvl="1"/>
            <a:r>
              <a:rPr lang="nl-BE" sz="1500" dirty="0">
                <a:solidFill>
                  <a:srgbClr val="000000"/>
                </a:solidFill>
                <a:latin typeface="Calibri" panose="020F0502020204030204" pitchFamily="34" charset="0"/>
                <a:cs typeface="Calibri" panose="020F0502020204030204" pitchFamily="34" charset="0"/>
              </a:rPr>
              <a:t>Voorkennis</a:t>
            </a:r>
          </a:p>
          <a:p>
            <a:pPr lvl="1"/>
            <a:r>
              <a:rPr lang="nl-BE" sz="1500" dirty="0">
                <a:solidFill>
                  <a:srgbClr val="000000"/>
                </a:solidFill>
                <a:latin typeface="Calibri" panose="020F0502020204030204" pitchFamily="34" charset="0"/>
                <a:cs typeface="Calibri" panose="020F0502020204030204" pitchFamily="34" charset="0"/>
              </a:rPr>
              <a:t>Leervraag</a:t>
            </a:r>
          </a:p>
          <a:p>
            <a:pPr lvl="1"/>
            <a:r>
              <a:rPr lang="nl-BE" sz="1500" dirty="0">
                <a:solidFill>
                  <a:srgbClr val="000000"/>
                </a:solidFill>
                <a:latin typeface="Calibri" panose="020F0502020204030204" pitchFamily="34" charset="0"/>
                <a:cs typeface="Calibri" panose="020F0502020204030204" pitchFamily="34" charset="0"/>
              </a:rPr>
              <a:t>Motivatie</a:t>
            </a:r>
          </a:p>
          <a:p>
            <a:pPr lvl="1"/>
            <a:r>
              <a:rPr lang="nl-BE" sz="1500" dirty="0">
                <a:solidFill>
                  <a:srgbClr val="000000"/>
                </a:solidFill>
                <a:latin typeface="Calibri" panose="020F0502020204030204" pitchFamily="34" charset="0"/>
                <a:cs typeface="Calibri" panose="020F0502020204030204" pitchFamily="34" charset="0"/>
              </a:rPr>
              <a:t>Engagement</a:t>
            </a:r>
          </a:p>
          <a:p>
            <a:pPr lvl="1"/>
            <a:r>
              <a:rPr lang="nl-BE" sz="1500" dirty="0">
                <a:solidFill>
                  <a:srgbClr val="000000"/>
                </a:solidFill>
                <a:latin typeface="Calibri" panose="020F0502020204030204" pitchFamily="34" charset="0"/>
                <a:cs typeface="Calibri" panose="020F0502020204030204" pitchFamily="34" charset="0"/>
              </a:rPr>
              <a:t>Zelfstandigheid</a:t>
            </a:r>
          </a:p>
          <a:p>
            <a:r>
              <a:rPr lang="nl-BE" sz="1800" dirty="0">
                <a:solidFill>
                  <a:srgbClr val="000000"/>
                </a:solidFill>
                <a:latin typeface="Calibri" panose="020F0502020204030204" pitchFamily="34" charset="0"/>
                <a:cs typeface="Calibri" panose="020F0502020204030204" pitchFamily="34" charset="0"/>
              </a:rPr>
              <a:t>Is de beginsituatie geëvolueerd?</a:t>
            </a:r>
          </a:p>
          <a:p>
            <a:r>
              <a:rPr lang="nl-BE" sz="1800" dirty="0">
                <a:solidFill>
                  <a:srgbClr val="000000"/>
                </a:solidFill>
                <a:latin typeface="Calibri" panose="020F0502020204030204" pitchFamily="34" charset="0"/>
                <a:cs typeface="Calibri" panose="020F0502020204030204" pitchFamily="34" charset="0"/>
              </a:rPr>
              <a:t>Hoe observeren, documenteren en communiceren leerlingen over hun eigen leer- en creatieproces.</a:t>
            </a:r>
          </a:p>
          <a:p>
            <a:r>
              <a:rPr lang="nl-BE" sz="1800" dirty="0">
                <a:solidFill>
                  <a:srgbClr val="000000"/>
                </a:solidFill>
                <a:latin typeface="Calibri" panose="020F0502020204030204" pitchFamily="34" charset="0"/>
                <a:cs typeface="Calibri" panose="020F0502020204030204" pitchFamily="34" charset="0"/>
              </a:rPr>
              <a:t>Hoe stimuleer je het vertrouwen in de eigen mogelijkheden en de zelfstandigheid binnen het artistiek parcours?</a:t>
            </a:r>
          </a:p>
          <a:p>
            <a:r>
              <a:rPr lang="nl-BE" sz="1800" dirty="0">
                <a:solidFill>
                  <a:srgbClr val="000000"/>
                </a:solidFill>
                <a:latin typeface="Calibri" panose="020F0502020204030204" pitchFamily="34" charset="0"/>
                <a:cs typeface="Calibri" panose="020F0502020204030204" pitchFamily="34" charset="0"/>
              </a:rPr>
              <a:t>Hoe en wanneer wordt er tijd gemaakt om het artistiek proces en product te bespreken?</a:t>
            </a:r>
          </a:p>
          <a:p>
            <a:endParaRPr lang="nl-BE"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6861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hoe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hthoe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hoe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hoe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2" name="Picture 4">
            <a:extLst>
              <a:ext uri="{FF2B5EF4-FFF2-40B4-BE49-F238E27FC236}">
                <a16:creationId xmlns:a16="http://schemas.microsoft.com/office/drawing/2014/main" id="{496CB040-A4FD-44B6-A208-88C1D4624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2" y="891949"/>
            <a:ext cx="11264643" cy="600263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A11A7F77-76A8-4976-B9D3-6AA52E2F0373}"/>
              </a:ext>
            </a:extLst>
          </p:cNvPr>
          <p:cNvSpPr/>
          <p:nvPr/>
        </p:nvSpPr>
        <p:spPr>
          <a:xfrm>
            <a:off x="0" y="5423753"/>
            <a:ext cx="12127345" cy="1525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a:extLst>
              <a:ext uri="{FF2B5EF4-FFF2-40B4-BE49-F238E27FC236}">
                <a16:creationId xmlns:a16="http://schemas.microsoft.com/office/drawing/2014/main" id="{7356FB12-2155-4599-A8ED-D94107E3C75A}"/>
              </a:ext>
            </a:extLst>
          </p:cNvPr>
          <p:cNvSpPr/>
          <p:nvPr/>
        </p:nvSpPr>
        <p:spPr>
          <a:xfrm>
            <a:off x="334635" y="856953"/>
            <a:ext cx="11857365" cy="1525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342832" y="891949"/>
            <a:ext cx="11194463" cy="830476"/>
          </a:xfrm>
        </p:spPr>
        <p:txBody>
          <a:bodyPr rtlCol="0">
            <a:normAutofit/>
          </a:bodyPr>
          <a:lstStyle/>
          <a:p>
            <a:pPr rtl="0"/>
            <a:r>
              <a:rPr lang="nl-BE" dirty="0"/>
              <a:t>INSPIRATIE</a:t>
            </a:r>
            <a:endParaRPr lang="nl" dirty="0"/>
          </a:p>
        </p:txBody>
      </p:sp>
      <p:sp>
        <p:nvSpPr>
          <p:cNvPr id="13" name="Subtitel 2">
            <a:extLst>
              <a:ext uri="{FF2B5EF4-FFF2-40B4-BE49-F238E27FC236}">
                <a16:creationId xmlns:a16="http://schemas.microsoft.com/office/drawing/2014/main" id="{F1A63318-0357-4F68-9C91-768D70DCF3CE}"/>
              </a:ext>
            </a:extLst>
          </p:cNvPr>
          <p:cNvSpPr>
            <a:spLocks noGrp="1"/>
          </p:cNvSpPr>
          <p:nvPr>
            <p:ph type="subTitle" idx="1"/>
          </p:nvPr>
        </p:nvSpPr>
        <p:spPr>
          <a:xfrm>
            <a:off x="368926" y="748413"/>
            <a:ext cx="11544550" cy="745070"/>
          </a:xfrm>
        </p:spPr>
        <p:txBody>
          <a:bodyPr rtlCol="0">
            <a:normAutofit/>
          </a:bodyPr>
          <a:lstStyle/>
          <a:p>
            <a:pPr rtl="0"/>
            <a:r>
              <a:rPr lang="nl-BE" sz="2200" b="1" dirty="0">
                <a:latin typeface="Calibri" panose="020F0502020204030204" pitchFamily="34" charset="0"/>
                <a:cs typeface="Calibri" panose="020F0502020204030204" pitchFamily="34" charset="0"/>
              </a:rPr>
              <a:t>D</a:t>
            </a:r>
            <a:r>
              <a:rPr lang="nl" sz="2200" b="1" dirty="0">
                <a:latin typeface="Calibri" panose="020F0502020204030204" pitchFamily="34" charset="0"/>
                <a:cs typeface="Calibri" panose="020F0502020204030204" pitchFamily="34" charset="0"/>
              </a:rPr>
              <a:t>eel 4</a:t>
            </a:r>
            <a:endParaRPr lang="nl" sz="17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68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1069625"/>
            <a:ext cx="11029616" cy="1216509"/>
          </a:xfrm>
        </p:spPr>
        <p:txBody>
          <a:bodyPr rtlCol="0">
            <a:normAutofit fontScale="90000"/>
          </a:bodyPr>
          <a:lstStyle/>
          <a:p>
            <a:pPr rtl="0"/>
            <a:r>
              <a:rPr lang="nl" dirty="0"/>
              <a:t>MOET EEN ACADEMIE DE </a:t>
            </a:r>
            <a:br>
              <a:rPr lang="nl" dirty="0"/>
            </a:br>
            <a:r>
              <a:rPr lang="nl" dirty="0"/>
              <a:t>17 ARTISTIEKE COMPETENTIES EN </a:t>
            </a:r>
            <a:br>
              <a:rPr lang="nl" dirty="0"/>
            </a:br>
            <a:r>
              <a:rPr lang="nl" dirty="0"/>
              <a:t>66 LEERDOELEN WAARMAKEN?</a:t>
            </a:r>
          </a:p>
        </p:txBody>
      </p:sp>
      <p:sp>
        <p:nvSpPr>
          <p:cNvPr id="16" name="Tijdelijke aanduiding voor inhoud 2">
            <a:extLst>
              <a:ext uri="{FF2B5EF4-FFF2-40B4-BE49-F238E27FC236}">
                <a16:creationId xmlns:a16="http://schemas.microsoft.com/office/drawing/2014/main" id="{CB61224A-7E3E-4B11-BD59-2DDB0FD4CEC6}"/>
              </a:ext>
            </a:extLst>
          </p:cNvPr>
          <p:cNvSpPr>
            <a:spLocks noGrp="1"/>
          </p:cNvSpPr>
          <p:nvPr>
            <p:ph idx="1"/>
          </p:nvPr>
        </p:nvSpPr>
        <p:spPr>
          <a:xfrm>
            <a:off x="443882" y="2044223"/>
            <a:ext cx="11748118" cy="4622907"/>
          </a:xfrm>
        </p:spPr>
        <p:txBody>
          <a:bodyPr>
            <a:normAutofit/>
          </a:bodyPr>
          <a:lstStyle/>
          <a:p>
            <a:pPr algn="l"/>
            <a:r>
              <a:rPr lang="nl-BE" sz="1800" b="1" i="0" u="none" strike="noStrike" baseline="0" dirty="0">
                <a:solidFill>
                  <a:schemeClr val="accent2"/>
                </a:solidFill>
                <a:latin typeface="Calibri" panose="020F0502020204030204" pitchFamily="34" charset="0"/>
                <a:cs typeface="Calibri" panose="020F0502020204030204" pitchFamily="34" charset="0"/>
              </a:rPr>
              <a:t>De inspectie </a:t>
            </a:r>
            <a:r>
              <a:rPr lang="nl-BE" sz="1800" b="0" i="0" u="none" strike="noStrike" baseline="0" dirty="0">
                <a:latin typeface="Calibri" panose="020F0502020204030204" pitchFamily="34" charset="0"/>
                <a:cs typeface="Calibri" panose="020F0502020204030204" pitchFamily="34" charset="0"/>
              </a:rPr>
              <a:t>bevestigt dat zij op het niveau van </a:t>
            </a:r>
            <a:r>
              <a:rPr lang="nl-BE" sz="1800" b="1" i="0" u="none" strike="noStrike" baseline="0" dirty="0">
                <a:solidFill>
                  <a:schemeClr val="accent2"/>
                </a:solidFill>
                <a:latin typeface="Calibri" panose="020F0502020204030204" pitchFamily="34" charset="0"/>
                <a:cs typeface="Calibri" panose="020F0502020204030204" pitchFamily="34" charset="0"/>
              </a:rPr>
              <a:t>de artistieke competenties </a:t>
            </a:r>
            <a:r>
              <a:rPr lang="nl-BE" sz="1800" b="0" i="0" u="none" strike="noStrike" baseline="0" dirty="0">
                <a:latin typeface="Calibri" panose="020F0502020204030204" pitchFamily="34" charset="0"/>
                <a:cs typeface="Calibri" panose="020F0502020204030204" pitchFamily="34" charset="0"/>
              </a:rPr>
              <a:t>academies </a:t>
            </a:r>
            <a:r>
              <a:rPr lang="nl-BE" sz="1800" b="1" i="0" u="none" strike="noStrike" baseline="0" dirty="0">
                <a:solidFill>
                  <a:schemeClr val="accent2"/>
                </a:solidFill>
                <a:latin typeface="Calibri" panose="020F0502020204030204" pitchFamily="34" charset="0"/>
                <a:cs typeface="Calibri" panose="020F0502020204030204" pitchFamily="34" charset="0"/>
              </a:rPr>
              <a:t>beoordeelt</a:t>
            </a:r>
            <a:r>
              <a:rPr lang="nl-BE" sz="1800" b="0" i="0" u="none" strike="noStrike" baseline="0" dirty="0">
                <a:latin typeface="Calibri" panose="020F0502020204030204" pitchFamily="34" charset="0"/>
                <a:cs typeface="Calibri" panose="020F0502020204030204" pitchFamily="34" charset="0"/>
              </a:rPr>
              <a:t>. </a:t>
            </a:r>
          </a:p>
          <a:p>
            <a:pPr algn="l"/>
            <a:r>
              <a:rPr lang="nl-BE" sz="1800" b="0" i="0" u="none" strike="noStrike" baseline="0" dirty="0">
                <a:latin typeface="Calibri" panose="020F0502020204030204" pitchFamily="34" charset="0"/>
                <a:cs typeface="Calibri" panose="020F0502020204030204" pitchFamily="34" charset="0"/>
              </a:rPr>
              <a:t>Een </a:t>
            </a:r>
            <a:r>
              <a:rPr lang="nl-BE" sz="1800" b="1" i="0" u="none" strike="noStrike" baseline="0" dirty="0">
                <a:solidFill>
                  <a:schemeClr val="accent2"/>
                </a:solidFill>
                <a:latin typeface="Calibri" panose="020F0502020204030204" pitchFamily="34" charset="0"/>
                <a:cs typeface="Calibri" panose="020F0502020204030204" pitchFamily="34" charset="0"/>
              </a:rPr>
              <a:t>academie engageert zich </a:t>
            </a:r>
            <a:r>
              <a:rPr lang="nl-BE" sz="1800" b="0" i="0" u="none" strike="noStrike" baseline="0" dirty="0">
                <a:latin typeface="Calibri" panose="020F0502020204030204" pitchFamily="34" charset="0"/>
                <a:cs typeface="Calibri" panose="020F0502020204030204" pitchFamily="34" charset="0"/>
              </a:rPr>
              <a:t>om in ‘</a:t>
            </a:r>
            <a:r>
              <a:rPr lang="nl-BE" sz="1800" b="1" i="0" u="none" strike="noStrike" baseline="0" dirty="0">
                <a:solidFill>
                  <a:schemeClr val="accent2"/>
                </a:solidFill>
                <a:latin typeface="Calibri" panose="020F0502020204030204" pitchFamily="34" charset="0"/>
                <a:cs typeface="Calibri" panose="020F0502020204030204" pitchFamily="34" charset="0"/>
              </a:rPr>
              <a:t>elke graad’ </a:t>
            </a:r>
            <a:r>
              <a:rPr lang="nl-BE" sz="1800" b="0" i="0" u="none" strike="noStrike" baseline="0" dirty="0">
                <a:latin typeface="Calibri" panose="020F0502020204030204" pitchFamily="34" charset="0"/>
                <a:cs typeface="Calibri" panose="020F0502020204030204" pitchFamily="34" charset="0"/>
              </a:rPr>
              <a:t>de </a:t>
            </a:r>
            <a:r>
              <a:rPr lang="nl-BE" sz="1800" b="1" i="0" u="none" strike="noStrike" baseline="0" dirty="0">
                <a:solidFill>
                  <a:schemeClr val="accent2"/>
                </a:solidFill>
                <a:latin typeface="Calibri" panose="020F0502020204030204" pitchFamily="34" charset="0"/>
                <a:cs typeface="Calibri" panose="020F0502020204030204" pitchFamily="34" charset="0"/>
              </a:rPr>
              <a:t>17 artistieke competenties </a:t>
            </a:r>
            <a:r>
              <a:rPr lang="nl-BE" sz="1800" b="0" i="0" u="none" strike="noStrike" baseline="0" dirty="0">
                <a:latin typeface="Calibri" panose="020F0502020204030204" pitchFamily="34" charset="0"/>
                <a:cs typeface="Calibri" panose="020F0502020204030204" pitchFamily="34" charset="0"/>
              </a:rPr>
              <a:t>bij haar leerlingen </a:t>
            </a:r>
            <a:r>
              <a:rPr lang="nl-BE" sz="1800" b="1" i="0" u="none" strike="noStrike" baseline="0" dirty="0">
                <a:solidFill>
                  <a:schemeClr val="accent2"/>
                </a:solidFill>
                <a:latin typeface="Calibri" panose="020F0502020204030204" pitchFamily="34" charset="0"/>
                <a:cs typeface="Calibri" panose="020F0502020204030204" pitchFamily="34" charset="0"/>
              </a:rPr>
              <a:t>te ontwikkelen</a:t>
            </a:r>
            <a:r>
              <a:rPr lang="nl-BE" sz="1800" b="0" i="0" u="none" strike="noStrike" baseline="0" dirty="0">
                <a:latin typeface="Calibri" panose="020F0502020204030204" pitchFamily="34" charset="0"/>
                <a:cs typeface="Calibri" panose="020F0502020204030204" pitchFamily="34" charset="0"/>
              </a:rPr>
              <a:t>. </a:t>
            </a:r>
          </a:p>
          <a:p>
            <a:pPr algn="l"/>
            <a:r>
              <a:rPr lang="nl-BE" sz="1800" b="0" i="0" u="none" strike="noStrike" baseline="0" dirty="0">
                <a:latin typeface="Calibri" panose="020F0502020204030204" pitchFamily="34" charset="0"/>
                <a:cs typeface="Calibri" panose="020F0502020204030204" pitchFamily="34" charset="0"/>
              </a:rPr>
              <a:t>De </a:t>
            </a:r>
            <a:r>
              <a:rPr lang="nl-BE" sz="1800" b="1" i="0" u="none" strike="noStrike" baseline="0" dirty="0">
                <a:solidFill>
                  <a:schemeClr val="accent2"/>
                </a:solidFill>
                <a:latin typeface="Calibri" panose="020F0502020204030204" pitchFamily="34" charset="0"/>
                <a:cs typeface="Calibri" panose="020F0502020204030204" pitchFamily="34" charset="0"/>
              </a:rPr>
              <a:t>leerdoelen</a:t>
            </a:r>
            <a:r>
              <a:rPr lang="nl-BE" sz="1800" b="0" i="0" u="none" strike="noStrike" baseline="0" dirty="0">
                <a:latin typeface="Calibri" panose="020F0502020204030204" pitchFamily="34" charset="0"/>
                <a:cs typeface="Calibri" panose="020F0502020204030204" pitchFamily="34" charset="0"/>
              </a:rPr>
              <a:t> zijn vooral </a:t>
            </a:r>
            <a:r>
              <a:rPr lang="nl-BE" sz="1800" b="1" i="0" u="none" strike="noStrike" baseline="0" dirty="0">
                <a:solidFill>
                  <a:schemeClr val="accent2"/>
                </a:solidFill>
                <a:latin typeface="Calibri" panose="020F0502020204030204" pitchFamily="34" charset="0"/>
                <a:cs typeface="Calibri" panose="020F0502020204030204" pitchFamily="34" charset="0"/>
              </a:rPr>
              <a:t>concretiseringen</a:t>
            </a:r>
            <a:r>
              <a:rPr lang="nl-BE" sz="1800" b="0" i="0" u="none" strike="noStrike" baseline="0" dirty="0">
                <a:latin typeface="Calibri" panose="020F0502020204030204" pitchFamily="34" charset="0"/>
                <a:cs typeface="Calibri" panose="020F0502020204030204" pitchFamily="34" charset="0"/>
              </a:rPr>
              <a:t> die het helder maken </a:t>
            </a:r>
            <a:r>
              <a:rPr lang="nl-BE" sz="1800" b="1" i="0" u="none" strike="noStrike" baseline="0" dirty="0">
                <a:solidFill>
                  <a:schemeClr val="accent2"/>
                </a:solidFill>
                <a:latin typeface="Calibri" panose="020F0502020204030204" pitchFamily="34" charset="0"/>
                <a:cs typeface="Calibri" panose="020F0502020204030204" pitchFamily="34" charset="0"/>
              </a:rPr>
              <a:t>voor leraars</a:t>
            </a:r>
            <a:r>
              <a:rPr lang="nl-BE" sz="1800" b="0" i="0" u="none" strike="noStrike" baseline="0" dirty="0">
                <a:latin typeface="Calibri" panose="020F0502020204030204" pitchFamily="34" charset="0"/>
                <a:cs typeface="Calibri" panose="020F0502020204030204" pitchFamily="34" charset="0"/>
              </a:rPr>
              <a:t>.</a:t>
            </a:r>
          </a:p>
          <a:p>
            <a:r>
              <a:rPr lang="nl-BE" sz="1800" dirty="0">
                <a:latin typeface="Calibri" panose="020F0502020204030204" pitchFamily="34" charset="0"/>
                <a:cs typeface="Calibri" panose="020F0502020204030204" pitchFamily="34" charset="0"/>
              </a:rPr>
              <a:t>Opgelet: voor de 4</a:t>
            </a:r>
            <a:r>
              <a:rPr lang="nl-BE" sz="1800" baseline="30000" dirty="0">
                <a:latin typeface="Calibri" panose="020F0502020204030204" pitchFamily="34" charset="0"/>
                <a:cs typeface="Calibri" panose="020F0502020204030204" pitchFamily="34" charset="0"/>
              </a:rPr>
              <a:t>de</a:t>
            </a:r>
            <a:r>
              <a:rPr lang="nl-BE" sz="1800" dirty="0">
                <a:latin typeface="Calibri" panose="020F0502020204030204" pitchFamily="34" charset="0"/>
                <a:cs typeface="Calibri" panose="020F0502020204030204" pitchFamily="34" charset="0"/>
              </a:rPr>
              <a:t> graad komen er </a:t>
            </a:r>
            <a:r>
              <a:rPr lang="nl-BE" sz="1800" b="1" dirty="0">
                <a:solidFill>
                  <a:schemeClr val="accent2"/>
                </a:solidFill>
                <a:latin typeface="Calibri" panose="020F0502020204030204" pitchFamily="34" charset="0"/>
                <a:cs typeface="Calibri" panose="020F0502020204030204" pitchFamily="34" charset="0"/>
              </a:rPr>
              <a:t>9 extra leerdoelen </a:t>
            </a:r>
            <a:r>
              <a:rPr lang="nl-BE" sz="1800" dirty="0">
                <a:latin typeface="Calibri" panose="020F0502020204030204" pitchFamily="34" charset="0"/>
                <a:cs typeface="Calibri" panose="020F0502020204030204" pitchFamily="34" charset="0"/>
              </a:rPr>
              <a:t>bij bovenop de </a:t>
            </a:r>
            <a:r>
              <a:rPr lang="nl-BE" sz="1800" b="1" dirty="0">
                <a:solidFill>
                  <a:schemeClr val="accent2"/>
                </a:solidFill>
                <a:latin typeface="Calibri" panose="020F0502020204030204" pitchFamily="34" charset="0"/>
                <a:cs typeface="Calibri" panose="020F0502020204030204" pitchFamily="34" charset="0"/>
              </a:rPr>
              <a:t>‘stam’</a:t>
            </a:r>
            <a:r>
              <a:rPr lang="nl-BE" sz="1800" b="0" i="0" u="none" strike="noStrike" baseline="0" dirty="0">
                <a:latin typeface="Calibri" panose="020F0502020204030204" pitchFamily="34" charset="0"/>
                <a:cs typeface="Calibri" panose="020F0502020204030204" pitchFamily="34" charset="0"/>
              </a:rPr>
              <a:t>.</a:t>
            </a:r>
          </a:p>
        </p:txBody>
      </p:sp>
      <p:pic>
        <p:nvPicPr>
          <p:cNvPr id="6" name="Afbeelding 5">
            <a:extLst>
              <a:ext uri="{FF2B5EF4-FFF2-40B4-BE49-F238E27FC236}">
                <a16:creationId xmlns:a16="http://schemas.microsoft.com/office/drawing/2014/main" id="{AB54DB49-C58F-4DFC-9017-0ADE34DFE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145D4E29-F93A-4D3B-A7CF-D7C97AD94819}"/>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E3DAABDC-7CB9-440D-9213-6499F86AE2AF}"/>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1892759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0B000BD7-3FEB-435F-84AA-66F56FD44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692" y="742228"/>
            <a:ext cx="2312769" cy="123241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ekstvak 17">
            <a:extLst>
              <a:ext uri="{FF2B5EF4-FFF2-40B4-BE49-F238E27FC236}">
                <a16:creationId xmlns:a16="http://schemas.microsoft.com/office/drawing/2014/main" id="{7466FC71-1F4A-41DF-886D-2ABDF2FD2A79}"/>
              </a:ext>
            </a:extLst>
          </p:cNvPr>
          <p:cNvSpPr txBox="1"/>
          <p:nvPr/>
        </p:nvSpPr>
        <p:spPr>
          <a:xfrm>
            <a:off x="10695708" y="549063"/>
            <a:ext cx="1440507" cy="338554"/>
          </a:xfrm>
          <a:prstGeom prst="rect">
            <a:avLst/>
          </a:prstGeom>
          <a:noFill/>
        </p:spPr>
        <p:txBody>
          <a:bodyPr wrap="square" rtlCol="0">
            <a:spAutoFit/>
          </a:bodyPr>
          <a:lstStyle/>
          <a:p>
            <a:r>
              <a:rPr lang="nl-BE" sz="1600" dirty="0">
                <a:solidFill>
                  <a:schemeClr val="bg1">
                    <a:lumMod val="65000"/>
                  </a:schemeClr>
                </a:solidFill>
              </a:rPr>
              <a:t>INSPIRATIE</a:t>
            </a:r>
          </a:p>
        </p:txBody>
      </p:sp>
      <p:sp>
        <p:nvSpPr>
          <p:cNvPr id="14" name="Tijdelijke aanduiding voor inhoud 2">
            <a:extLst>
              <a:ext uri="{FF2B5EF4-FFF2-40B4-BE49-F238E27FC236}">
                <a16:creationId xmlns:a16="http://schemas.microsoft.com/office/drawing/2014/main" id="{C1639D66-3943-46EF-9C44-7DA2AD5FFC91}"/>
              </a:ext>
            </a:extLst>
          </p:cNvPr>
          <p:cNvSpPr>
            <a:spLocks noGrp="1"/>
          </p:cNvSpPr>
          <p:nvPr>
            <p:ph idx="1"/>
          </p:nvPr>
        </p:nvSpPr>
        <p:spPr>
          <a:xfrm>
            <a:off x="862027" y="1081375"/>
            <a:ext cx="9411855" cy="2484626"/>
          </a:xfrm>
        </p:spPr>
        <p:txBody>
          <a:bodyPr>
            <a:normAutofit/>
          </a:bodyPr>
          <a:lstStyle/>
          <a:p>
            <a:pPr marL="0" indent="0">
              <a:buNone/>
            </a:pPr>
            <a:r>
              <a:rPr lang="nl-BE" sz="2000" b="1" dirty="0">
                <a:latin typeface="Calibri" panose="020F0502020204030204" pitchFamily="34" charset="0"/>
                <a:cs typeface="Calibri" panose="020F0502020204030204" pitchFamily="34" charset="0"/>
              </a:rPr>
              <a:t>BEELDBLIJVERS</a:t>
            </a:r>
          </a:p>
          <a:p>
            <a:r>
              <a:rPr lang="nl-BE" sz="1800" dirty="0">
                <a:latin typeface="Calibri" panose="020F0502020204030204" pitchFamily="34" charset="0"/>
                <a:cs typeface="Calibri" panose="020F0502020204030204" pitchFamily="34" charset="0"/>
              </a:rPr>
              <a:t>Interessante blijvers naar aanleiding van de verplichte aanpassingen door corona.</a:t>
            </a:r>
          </a:p>
          <a:p>
            <a:r>
              <a:rPr lang="nl-BE" sz="1800" dirty="0">
                <a:latin typeface="Calibri" panose="020F0502020204030204" pitchFamily="34" charset="0"/>
                <a:cs typeface="Calibri" panose="020F0502020204030204" pitchFamily="34" charset="0"/>
              </a:rPr>
              <a:t>Document ‘Beeldblijvers’ van het OVSG.</a:t>
            </a:r>
          </a:p>
          <a:p>
            <a:r>
              <a:rPr lang="nl-BE" sz="1800" dirty="0">
                <a:latin typeface="Calibri" panose="020F0502020204030204" pitchFamily="34" charset="0"/>
                <a:cs typeface="Calibri" panose="020F0502020204030204" pitchFamily="34" charset="0"/>
              </a:rPr>
              <a:t>Terug te vinden op: https://www.evelienvangheluwe-activiteitenbord-19-20.com/documenten1</a:t>
            </a:r>
            <a:endParaRPr lang="nl-BE" sz="1800" dirty="0">
              <a:solidFill>
                <a:srgbClr val="000000"/>
              </a:solidFill>
              <a:latin typeface="Calibri" panose="020F0502020204030204" pitchFamily="34" charset="0"/>
              <a:cs typeface="Calibri" panose="020F0502020204030204" pitchFamily="34" charset="0"/>
            </a:endParaRPr>
          </a:p>
        </p:txBody>
      </p:sp>
      <p:pic>
        <p:nvPicPr>
          <p:cNvPr id="8" name="Afbeelding 7">
            <a:extLst>
              <a:ext uri="{FF2B5EF4-FFF2-40B4-BE49-F238E27FC236}">
                <a16:creationId xmlns:a16="http://schemas.microsoft.com/office/drawing/2014/main" id="{4C4D4620-E330-4146-B278-4434A02C4276}"/>
              </a:ext>
            </a:extLst>
          </p:cNvPr>
          <p:cNvPicPr>
            <a:picLocks noChangeAspect="1"/>
          </p:cNvPicPr>
          <p:nvPr/>
        </p:nvPicPr>
        <p:blipFill>
          <a:blip r:embed="rId3"/>
          <a:stretch>
            <a:fillRect/>
          </a:stretch>
        </p:blipFill>
        <p:spPr>
          <a:xfrm>
            <a:off x="7148945" y="3333029"/>
            <a:ext cx="3048000" cy="1914525"/>
          </a:xfrm>
          <a:prstGeom prst="rect">
            <a:avLst/>
          </a:prstGeom>
        </p:spPr>
      </p:pic>
    </p:spTree>
    <p:extLst>
      <p:ext uri="{BB962C8B-B14F-4D97-AF65-F5344CB8AC3E}">
        <p14:creationId xmlns:p14="http://schemas.microsoft.com/office/powerpoint/2010/main" val="694338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1475C45-BA42-4003-8BAF-4167FA912B33}"/>
              </a:ext>
            </a:extLst>
          </p:cNvPr>
          <p:cNvSpPr/>
          <p:nvPr/>
        </p:nvSpPr>
        <p:spPr>
          <a:xfrm>
            <a:off x="8959972" y="578849"/>
            <a:ext cx="2973410" cy="322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78486D13-336D-485E-AF42-A85524841BE7}"/>
              </a:ext>
            </a:extLst>
          </p:cNvPr>
          <p:cNvSpPr/>
          <p:nvPr/>
        </p:nvSpPr>
        <p:spPr>
          <a:xfrm>
            <a:off x="9112372" y="559604"/>
            <a:ext cx="2973410" cy="3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DA43A145-4FDE-4916-A2E7-8BDA33A2AAB1}"/>
              </a:ext>
            </a:extLst>
          </p:cNvPr>
          <p:cNvSpPr/>
          <p:nvPr/>
        </p:nvSpPr>
        <p:spPr>
          <a:xfrm>
            <a:off x="8938378" y="1952263"/>
            <a:ext cx="2973410" cy="61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Tekstvak 17">
            <a:extLst>
              <a:ext uri="{FF2B5EF4-FFF2-40B4-BE49-F238E27FC236}">
                <a16:creationId xmlns:a16="http://schemas.microsoft.com/office/drawing/2014/main" id="{7466FC71-1F4A-41DF-886D-2ABDF2FD2A79}"/>
              </a:ext>
            </a:extLst>
          </p:cNvPr>
          <p:cNvSpPr txBox="1"/>
          <p:nvPr/>
        </p:nvSpPr>
        <p:spPr>
          <a:xfrm>
            <a:off x="8959972" y="549063"/>
            <a:ext cx="3176243" cy="338554"/>
          </a:xfrm>
          <a:prstGeom prst="rect">
            <a:avLst/>
          </a:prstGeom>
          <a:noFill/>
        </p:spPr>
        <p:txBody>
          <a:bodyPr wrap="square" rtlCol="0">
            <a:spAutoFit/>
          </a:bodyPr>
          <a:lstStyle/>
          <a:p>
            <a:r>
              <a:rPr lang="nl-BE" sz="1600" dirty="0">
                <a:solidFill>
                  <a:schemeClr val="bg1">
                    <a:lumMod val="65000"/>
                  </a:schemeClr>
                </a:solidFill>
              </a:rPr>
              <a:t>AANVULLENDE ONDERWERPEN</a:t>
            </a:r>
          </a:p>
        </p:txBody>
      </p:sp>
      <p:sp>
        <p:nvSpPr>
          <p:cNvPr id="14" name="Tijdelijke aanduiding voor inhoud 2">
            <a:extLst>
              <a:ext uri="{FF2B5EF4-FFF2-40B4-BE49-F238E27FC236}">
                <a16:creationId xmlns:a16="http://schemas.microsoft.com/office/drawing/2014/main" id="{C1639D66-3943-46EF-9C44-7DA2AD5FFC91}"/>
              </a:ext>
            </a:extLst>
          </p:cNvPr>
          <p:cNvSpPr>
            <a:spLocks noGrp="1"/>
          </p:cNvSpPr>
          <p:nvPr>
            <p:ph idx="1"/>
          </p:nvPr>
        </p:nvSpPr>
        <p:spPr>
          <a:xfrm>
            <a:off x="791231" y="1653308"/>
            <a:ext cx="11083865" cy="5599777"/>
          </a:xfrm>
        </p:spPr>
        <p:txBody>
          <a:bodyPr>
            <a:normAutofit fontScale="92500" lnSpcReduction="20000"/>
          </a:bodyPr>
          <a:lstStyle/>
          <a:p>
            <a:pPr marL="0" indent="0">
              <a:buNone/>
            </a:pPr>
            <a:r>
              <a:rPr lang="nl-BE" sz="2000" b="1" dirty="0">
                <a:latin typeface="Calibri" panose="020F0502020204030204" pitchFamily="34" charset="0"/>
                <a:cs typeface="Calibri" panose="020F0502020204030204" pitchFamily="34" charset="0"/>
              </a:rPr>
              <a:t>EXTRA BRAINSTORM VRAGEN</a:t>
            </a:r>
          </a:p>
          <a:p>
            <a:r>
              <a:rPr lang="nl-BE" sz="1800" dirty="0">
                <a:solidFill>
                  <a:srgbClr val="000000"/>
                </a:solidFill>
                <a:latin typeface="Calibri" panose="020F0502020204030204" pitchFamily="34" charset="0"/>
                <a:cs typeface="Calibri" panose="020F0502020204030204" pitchFamily="34" charset="0"/>
              </a:rPr>
              <a:t>Uitwerken van een stappenplan/visietekst voor de organisatie van academie uitstappen. Aangevuld met de frequentie en omschrijving van de taakverdeling onder de leerkrachten/secretariaat per graad.</a:t>
            </a:r>
          </a:p>
          <a:p>
            <a:pPr marL="0" indent="0">
              <a:buNone/>
            </a:pPr>
            <a:r>
              <a:rPr lang="nl-BE" sz="2000" b="1" dirty="0">
                <a:latin typeface="Calibri" panose="020F0502020204030204" pitchFamily="34" charset="0"/>
                <a:cs typeface="Calibri" panose="020F0502020204030204" pitchFamily="34" charset="0"/>
              </a:rPr>
              <a:t>EXTRA INFO VAN DE INSPECTIE M.B.T. EVALUEREN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De academie maakt een ‘evaluatiebeleid’ op (= visie op evalueren).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Evaluatiebeleid moet opgenomen zijn in het academiereglement.</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Evaluatiebeleid is niet enkel de fiche maar is veel breder. Omvat alles wat met evalueren te maken heeft.</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Evaluatie moet voor iedereen (leerkracht/student) duidelijk, transparant, zichtbaar zijn.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Duidelijkheid in wat er moet behaald worden en waar er per graad moet naar toegewerkt worden.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Schriftelijke fiche mag niet alleen maar opgestuurd worden maar moet ook besproken worden.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Het idee van werkpunten en sterke punten mag zeker in de fiche verwerkt worden.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Vak toevoegen waarin ze kunnen aanduiden waarin ze zelf nog kunnen groeien.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Op de eindevaluatie moet duidelijk vermeld staan wel doelen er werden bereikt.</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De schriftelijke fiche moet persoonlijk besproken worden.</a:t>
            </a:r>
          </a:p>
          <a:p>
            <a:pPr>
              <a:buFont typeface="Wingdings" panose="05000000000000000000" pitchFamily="2" charset="2"/>
              <a:buChar char="§"/>
            </a:pPr>
            <a:r>
              <a:rPr lang="nl-BE" sz="1800" dirty="0">
                <a:solidFill>
                  <a:srgbClr val="000000"/>
                </a:solidFill>
                <a:latin typeface="Calibri" panose="020F0502020204030204" pitchFamily="34" charset="0"/>
                <a:cs typeface="Calibri" panose="020F0502020204030204" pitchFamily="34" charset="0"/>
              </a:rPr>
              <a:t>Er volgt nog een draaiboek van het OVSG om te gebruiken om een academie eigen evaluatiebeleid op te maken.</a:t>
            </a:r>
          </a:p>
          <a:p>
            <a:endParaRPr lang="nl-BE" sz="1800" dirty="0">
              <a:solidFill>
                <a:srgbClr val="000000"/>
              </a:solidFill>
              <a:latin typeface="Calibri" panose="020F0502020204030204" pitchFamily="34" charset="0"/>
              <a:cs typeface="Calibri" panose="020F0502020204030204" pitchFamily="34" charset="0"/>
            </a:endParaRPr>
          </a:p>
          <a:p>
            <a:endParaRPr lang="nl-BE" sz="1800" dirty="0">
              <a:solidFill>
                <a:srgbClr val="000000"/>
              </a:solidFill>
              <a:latin typeface="Calibri" panose="020F0502020204030204" pitchFamily="34" charset="0"/>
              <a:cs typeface="Calibri" panose="020F0502020204030204" pitchFamily="34" charset="0"/>
            </a:endParaRPr>
          </a:p>
        </p:txBody>
      </p:sp>
      <p:pic>
        <p:nvPicPr>
          <p:cNvPr id="1026" name="Picture 2" descr="92,886 Plus Sign Stock Photos, Pictures &amp;amp; Royalty-Free Images - iStock">
            <a:extLst>
              <a:ext uri="{FF2B5EF4-FFF2-40B4-BE49-F238E27FC236}">
                <a16:creationId xmlns:a16="http://schemas.microsoft.com/office/drawing/2014/main" id="{5A21582E-C6C2-4D12-A6D6-9740D9C07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936" y="868406"/>
            <a:ext cx="890100" cy="890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92,886 Plus Sign Stock Photos, Pictures &amp;amp; Royalty-Free Images - iStock">
            <a:extLst>
              <a:ext uri="{FF2B5EF4-FFF2-40B4-BE49-F238E27FC236}">
                <a16:creationId xmlns:a16="http://schemas.microsoft.com/office/drawing/2014/main" id="{36B75CEC-16B2-4B47-942E-E0D42661E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466" y="887618"/>
            <a:ext cx="890100" cy="890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92,886 Plus Sign Stock Photos, Pictures &amp;amp; Royalty-Free Images - iStock">
            <a:extLst>
              <a:ext uri="{FF2B5EF4-FFF2-40B4-BE49-F238E27FC236}">
                <a16:creationId xmlns:a16="http://schemas.microsoft.com/office/drawing/2014/main" id="{9D9A5250-9BF6-4017-B2EF-1F4050226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4996" y="871049"/>
            <a:ext cx="890100" cy="89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2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1428867"/>
            <a:ext cx="11029616" cy="924018"/>
          </a:xfrm>
        </p:spPr>
        <p:txBody>
          <a:bodyPr rtlCol="0">
            <a:normAutofit fontScale="90000"/>
          </a:bodyPr>
          <a:lstStyle/>
          <a:p>
            <a:pPr rtl="0"/>
            <a:r>
              <a:rPr lang="nl" dirty="0"/>
              <a:t>MAG JE ALS ACADEMIE </a:t>
            </a:r>
            <a:br>
              <a:rPr lang="nl" dirty="0"/>
            </a:br>
            <a:r>
              <a:rPr lang="nl" dirty="0"/>
              <a:t>ARTISTIEKE COMPETENTIES </a:t>
            </a:r>
            <a:br>
              <a:rPr lang="nl" dirty="0"/>
            </a:br>
            <a:r>
              <a:rPr lang="nl" dirty="0"/>
              <a:t>SELECTEREN EN/OF WEGLATEN?</a:t>
            </a:r>
          </a:p>
        </p:txBody>
      </p:sp>
      <p:sp>
        <p:nvSpPr>
          <p:cNvPr id="16" name="Tijdelijke aanduiding voor inhoud 2">
            <a:extLst>
              <a:ext uri="{FF2B5EF4-FFF2-40B4-BE49-F238E27FC236}">
                <a16:creationId xmlns:a16="http://schemas.microsoft.com/office/drawing/2014/main" id="{CB61224A-7E3E-4B11-BD59-2DDB0FD4CEC6}"/>
              </a:ext>
            </a:extLst>
          </p:cNvPr>
          <p:cNvSpPr>
            <a:spLocks noGrp="1"/>
          </p:cNvSpPr>
          <p:nvPr>
            <p:ph idx="1"/>
          </p:nvPr>
        </p:nvSpPr>
        <p:spPr>
          <a:xfrm>
            <a:off x="443882" y="2044223"/>
            <a:ext cx="11748118" cy="4622907"/>
          </a:xfrm>
        </p:spPr>
        <p:txBody>
          <a:bodyPr>
            <a:normAutofit/>
          </a:bodyPr>
          <a:lstStyle/>
          <a:p>
            <a:pPr algn="l"/>
            <a:r>
              <a:rPr lang="nl-BE" sz="1800" b="1" i="0" u="none" strike="noStrike" baseline="0" dirty="0">
                <a:solidFill>
                  <a:schemeClr val="accent2"/>
                </a:solidFill>
                <a:latin typeface="Calibri" panose="020F0502020204030204" pitchFamily="34" charset="0"/>
                <a:cs typeface="Calibri" panose="020F0502020204030204" pitchFamily="34" charset="0"/>
              </a:rPr>
              <a:t>Weglaten mag niet</a:t>
            </a:r>
            <a:r>
              <a:rPr lang="nl-BE" sz="1800" b="0" i="0" u="none" strike="noStrike" baseline="0" dirty="0">
                <a:latin typeface="Calibri" panose="020F0502020204030204" pitchFamily="34" charset="0"/>
                <a:cs typeface="Calibri" panose="020F0502020204030204" pitchFamily="34" charset="0"/>
              </a:rPr>
              <a:t>. Je engageert je om alle artistieke competenties bij je leerlingen te ontwikkelen. Natuurlijk gebeurt dat niet bij iedere leerling in even grote mate. Dat is </a:t>
            </a:r>
            <a:r>
              <a:rPr lang="nl-BE" sz="1800" b="1" i="0" u="none" strike="noStrike" baseline="0" dirty="0">
                <a:solidFill>
                  <a:schemeClr val="accent2"/>
                </a:solidFill>
                <a:latin typeface="Calibri" panose="020F0502020204030204" pitchFamily="34" charset="0"/>
                <a:cs typeface="Calibri" panose="020F0502020204030204" pitchFamily="34" charset="0"/>
              </a:rPr>
              <a:t>het maatwerk waar we zo sterk in zijn</a:t>
            </a:r>
            <a:r>
              <a:rPr lang="nl-BE" sz="1800" b="0" i="0" u="none" strike="noStrike" baseline="0" dirty="0">
                <a:latin typeface="Calibri" panose="020F0502020204030204" pitchFamily="34" charset="0"/>
                <a:cs typeface="Calibri" panose="020F0502020204030204" pitchFamily="34" charset="0"/>
              </a:rPr>
              <a:t>. </a:t>
            </a:r>
          </a:p>
          <a:p>
            <a:pPr algn="l"/>
            <a:r>
              <a:rPr lang="nl-BE" sz="1800" b="0" i="0" u="none" strike="noStrike" baseline="0" dirty="0">
                <a:latin typeface="Calibri" panose="020F0502020204030204" pitchFamily="34" charset="0"/>
                <a:cs typeface="Calibri" panose="020F0502020204030204" pitchFamily="34" charset="0"/>
              </a:rPr>
              <a:t>Je kan als academie dus </a:t>
            </a:r>
            <a:r>
              <a:rPr lang="nl-BE" sz="1800" b="1" i="0" u="none" strike="noStrike" baseline="0" dirty="0">
                <a:solidFill>
                  <a:schemeClr val="accent2"/>
                </a:solidFill>
                <a:latin typeface="Calibri" panose="020F0502020204030204" pitchFamily="34" charset="0"/>
                <a:cs typeface="Calibri" panose="020F0502020204030204" pitchFamily="34" charset="0"/>
              </a:rPr>
              <a:t>iets accentueren, belangrijker maken of toevoegen</a:t>
            </a:r>
            <a:r>
              <a:rPr lang="nl-BE" sz="1800" b="0" i="0" u="none" strike="noStrike" baseline="0" dirty="0">
                <a:latin typeface="Calibri" panose="020F0502020204030204" pitchFamily="34" charset="0"/>
                <a:cs typeface="Calibri" panose="020F0502020204030204" pitchFamily="34" charset="0"/>
              </a:rPr>
              <a:t>. Maar reduceren in de artistieke competenties doe je niet.</a:t>
            </a:r>
          </a:p>
          <a:p>
            <a:pPr algn="l"/>
            <a:r>
              <a:rPr lang="nl-BE" sz="1800" dirty="0">
                <a:latin typeface="Calibri" panose="020F0502020204030204" pitchFamily="34" charset="0"/>
                <a:cs typeface="Calibri" panose="020F0502020204030204" pitchFamily="34" charset="0"/>
              </a:rPr>
              <a:t>Met uitzondering voor Specialisatie en BAC (Beeldende en Audiovisuele Cultuur) op de AHA! </a:t>
            </a:r>
            <a:r>
              <a:rPr lang="nl-BE" sz="1800" i="1" dirty="0">
                <a:latin typeface="Calibri" panose="020F0502020204030204" pitchFamily="34" charset="0"/>
                <a:cs typeface="Calibri" panose="020F0502020204030204" pitchFamily="34" charset="0"/>
              </a:rPr>
              <a:t>Kunst en Cultuur </a:t>
            </a:r>
            <a:r>
              <a:rPr lang="nl-BE" sz="1800" dirty="0">
                <a:latin typeface="Calibri" panose="020F0502020204030204" pitchFamily="34" charset="0"/>
                <a:cs typeface="Calibri" panose="020F0502020204030204" pitchFamily="34" charset="0"/>
              </a:rPr>
              <a:t>waar op basis van de artistieke ontwikkelingsgebieden zelf onderwijsdoelen naar voor mogen geschoven worden (zie volgende slide).</a:t>
            </a:r>
            <a:endParaRPr lang="nl-BE" sz="1800" b="0" i="0" u="none" strike="noStrike" baseline="0"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0049F303-5FCD-42FD-B2BE-499A8EC4C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5E516E2E-FF97-466C-923C-D3C42F001B96}"/>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47163017-3E93-471D-8A53-19FFEE710961}"/>
              </a:ext>
            </a:extLst>
          </p:cNvPr>
          <p:cNvSpPr txBox="1"/>
          <p:nvPr/>
        </p:nvSpPr>
        <p:spPr>
          <a:xfrm>
            <a:off x="8384936" y="548809"/>
            <a:ext cx="3429171" cy="338554"/>
          </a:xfrm>
          <a:prstGeom prst="rect">
            <a:avLst/>
          </a:prstGeom>
          <a:noFill/>
        </p:spPr>
        <p:txBody>
          <a:bodyPr wrap="square" rtlCol="0">
            <a:spAutoFit/>
          </a:bodyPr>
          <a:lstStyle/>
          <a:p>
            <a:pPr algn="r"/>
            <a:r>
              <a:rPr lang="nl-BE" sz="1600" dirty="0">
                <a:solidFill>
                  <a:schemeClr val="bg1">
                    <a:lumMod val="65000"/>
                  </a:schemeClr>
                </a:solidFill>
              </a:rPr>
              <a:t>LEERPLAN SAMENGEVAT</a:t>
            </a:r>
          </a:p>
        </p:txBody>
      </p:sp>
    </p:spTree>
    <p:extLst>
      <p:ext uri="{BB962C8B-B14F-4D97-AF65-F5344CB8AC3E}">
        <p14:creationId xmlns:p14="http://schemas.microsoft.com/office/powerpoint/2010/main" val="335528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62972-3449-42D1-8185-B4BEFD52AB44}"/>
              </a:ext>
            </a:extLst>
          </p:cNvPr>
          <p:cNvSpPr>
            <a:spLocks noGrp="1"/>
          </p:cNvSpPr>
          <p:nvPr>
            <p:ph type="title"/>
          </p:nvPr>
        </p:nvSpPr>
        <p:spPr>
          <a:xfrm>
            <a:off x="581192" y="1280805"/>
            <a:ext cx="11029616" cy="1188720"/>
          </a:xfrm>
        </p:spPr>
        <p:txBody>
          <a:bodyPr rtlCol="0">
            <a:normAutofit fontScale="90000"/>
          </a:bodyPr>
          <a:lstStyle/>
          <a:p>
            <a:pPr rtl="0"/>
            <a:r>
              <a:rPr lang="nl" dirty="0"/>
              <a:t>WAAROM ZEGT HET LEERPLAN NIETS OVER </a:t>
            </a:r>
            <a:br>
              <a:rPr lang="nl" dirty="0"/>
            </a:br>
            <a:r>
              <a:rPr lang="nl" dirty="0"/>
              <a:t>DE SPECIALISATIE RICHTING </a:t>
            </a:r>
            <a:br>
              <a:rPr lang="nl" dirty="0"/>
            </a:br>
            <a:r>
              <a:rPr lang="nl" dirty="0"/>
              <a:t>&amp; Kunst en cultuur </a:t>
            </a:r>
            <a:r>
              <a:rPr lang="nl" sz="2000" dirty="0"/>
              <a:t>(BAC)</a:t>
            </a:r>
            <a:endParaRPr lang="nl" dirty="0"/>
          </a:p>
        </p:txBody>
      </p:sp>
      <p:sp>
        <p:nvSpPr>
          <p:cNvPr id="16" name="Tijdelijke aanduiding voor inhoud 2">
            <a:extLst>
              <a:ext uri="{FF2B5EF4-FFF2-40B4-BE49-F238E27FC236}">
                <a16:creationId xmlns:a16="http://schemas.microsoft.com/office/drawing/2014/main" id="{CB61224A-7E3E-4B11-BD59-2DDB0FD4CEC6}"/>
              </a:ext>
            </a:extLst>
          </p:cNvPr>
          <p:cNvSpPr>
            <a:spLocks noGrp="1"/>
          </p:cNvSpPr>
          <p:nvPr>
            <p:ph idx="1"/>
          </p:nvPr>
        </p:nvSpPr>
        <p:spPr>
          <a:xfrm>
            <a:off x="443882" y="2044223"/>
            <a:ext cx="11748118" cy="4622907"/>
          </a:xfrm>
        </p:spPr>
        <p:txBody>
          <a:bodyPr>
            <a:normAutofit/>
          </a:bodyPr>
          <a:lstStyle/>
          <a:p>
            <a:pPr algn="l"/>
            <a:r>
              <a:rPr lang="nl-BE" sz="1800" b="0" i="0" u="none" strike="noStrike" baseline="0" dirty="0">
                <a:latin typeface="Calibri" panose="020F0502020204030204" pitchFamily="34" charset="0"/>
                <a:cs typeface="Calibri" panose="020F0502020204030204" pitchFamily="34" charset="0"/>
              </a:rPr>
              <a:t>De overheid heeft voor de specialisatierichting geen beroepskwalificaties geformuleerd. </a:t>
            </a:r>
          </a:p>
          <a:p>
            <a:pPr algn="l"/>
            <a:r>
              <a:rPr lang="nl-BE" sz="1800" b="0" i="0" u="none" strike="noStrike" baseline="0" dirty="0">
                <a:latin typeface="Calibri" panose="020F0502020204030204" pitchFamily="34" charset="0"/>
                <a:cs typeface="Calibri" panose="020F0502020204030204" pitchFamily="34" charset="0"/>
              </a:rPr>
              <a:t>Het is dus aan </a:t>
            </a:r>
            <a:r>
              <a:rPr lang="nl-BE" sz="1800" b="1" i="0" u="none" strike="noStrike" baseline="0" dirty="0">
                <a:solidFill>
                  <a:schemeClr val="accent2"/>
                </a:solidFill>
                <a:latin typeface="Calibri" panose="020F0502020204030204" pitchFamily="34" charset="0"/>
                <a:cs typeface="Calibri" panose="020F0502020204030204" pitchFamily="34" charset="0"/>
              </a:rPr>
              <a:t>de academie </a:t>
            </a:r>
            <a:r>
              <a:rPr lang="nl-BE" sz="1800" b="0" i="0" u="none" strike="noStrike" baseline="0" dirty="0">
                <a:latin typeface="Calibri" panose="020F0502020204030204" pitchFamily="34" charset="0"/>
                <a:cs typeface="Calibri" panose="020F0502020204030204" pitchFamily="34" charset="0"/>
              </a:rPr>
              <a:t>om daar </a:t>
            </a:r>
            <a:r>
              <a:rPr lang="nl-BE" sz="1800" b="1" i="0" u="none" strike="noStrike" baseline="0" dirty="0">
                <a:solidFill>
                  <a:schemeClr val="accent2"/>
                </a:solidFill>
                <a:latin typeface="Calibri" panose="020F0502020204030204" pitchFamily="34" charset="0"/>
                <a:cs typeface="Calibri" panose="020F0502020204030204" pitchFamily="34" charset="0"/>
              </a:rPr>
              <a:t>zelf doelen </a:t>
            </a:r>
            <a:r>
              <a:rPr lang="nl-BE" sz="1800" b="0" i="0" u="none" strike="noStrike" baseline="0" dirty="0">
                <a:latin typeface="Calibri" panose="020F0502020204030204" pitchFamily="34" charset="0"/>
                <a:cs typeface="Calibri" panose="020F0502020204030204" pitchFamily="34" charset="0"/>
              </a:rPr>
              <a:t>voor te </a:t>
            </a:r>
            <a:r>
              <a:rPr lang="nl-BE" sz="1800" b="1" i="0" u="none" strike="noStrike" baseline="0" dirty="0">
                <a:solidFill>
                  <a:schemeClr val="accent2"/>
                </a:solidFill>
                <a:latin typeface="Calibri" panose="020F0502020204030204" pitchFamily="34" charset="0"/>
                <a:cs typeface="Calibri" panose="020F0502020204030204" pitchFamily="34" charset="0"/>
              </a:rPr>
              <a:t>selecteren</a:t>
            </a:r>
            <a:r>
              <a:rPr lang="nl-BE" sz="1800" b="0" i="0" u="none" strike="noStrike" baseline="0" dirty="0">
                <a:latin typeface="Calibri" panose="020F0502020204030204" pitchFamily="34" charset="0"/>
                <a:cs typeface="Calibri" panose="020F0502020204030204" pitchFamily="34" charset="0"/>
              </a:rPr>
              <a:t>. </a:t>
            </a:r>
          </a:p>
          <a:p>
            <a:pPr algn="l"/>
            <a:r>
              <a:rPr lang="nl-BE" sz="1800" dirty="0">
                <a:latin typeface="Calibri" panose="020F0502020204030204" pitchFamily="34" charset="0"/>
                <a:cs typeface="Calibri" panose="020F0502020204030204" pitchFamily="34" charset="0"/>
              </a:rPr>
              <a:t>Hetzelfde geldt voor Beeldende en Audiovisuele Cultuur (Kunst &amp; Cultuur) waar je academie zelf kiest uit de onderwijsdoelen uit het domein BAK.</a:t>
            </a:r>
            <a:endParaRPr lang="nl-BE" sz="1800" b="0" i="0" u="none" strike="noStrike" baseline="0"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DFED7726-5946-4383-9E47-ED14BEB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99" y="887363"/>
            <a:ext cx="3703719" cy="790517"/>
          </a:xfrm>
          <a:prstGeom prst="rect">
            <a:avLst/>
          </a:prstGeom>
        </p:spPr>
      </p:pic>
      <p:sp>
        <p:nvSpPr>
          <p:cNvPr id="7" name="Rechthoek 6">
            <a:extLst>
              <a:ext uri="{FF2B5EF4-FFF2-40B4-BE49-F238E27FC236}">
                <a16:creationId xmlns:a16="http://schemas.microsoft.com/office/drawing/2014/main" id="{D47C0ABC-F28C-4E9A-8CBF-715DB04F7B97}"/>
              </a:ext>
            </a:extLst>
          </p:cNvPr>
          <p:cNvSpPr/>
          <p:nvPr/>
        </p:nvSpPr>
        <p:spPr>
          <a:xfrm>
            <a:off x="7838983" y="807868"/>
            <a:ext cx="816745" cy="108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AC1EEE6C-9BE4-45B0-AF56-5FBB22FD1E23}"/>
              </a:ext>
            </a:extLst>
          </p:cNvPr>
          <p:cNvSpPr txBox="1"/>
          <p:nvPr/>
        </p:nvSpPr>
        <p:spPr>
          <a:xfrm>
            <a:off x="8621860" y="548809"/>
            <a:ext cx="3400806" cy="338554"/>
          </a:xfrm>
          <a:prstGeom prst="rect">
            <a:avLst/>
          </a:prstGeom>
          <a:noFill/>
        </p:spPr>
        <p:txBody>
          <a:bodyPr wrap="square" rtlCol="0">
            <a:spAutoFit/>
          </a:bodyPr>
          <a:lstStyle/>
          <a:p>
            <a:r>
              <a:rPr lang="nl-BE" sz="1600" dirty="0">
                <a:solidFill>
                  <a:schemeClr val="bg1">
                    <a:lumMod val="65000"/>
                  </a:schemeClr>
                </a:solidFill>
              </a:rPr>
              <a:t>EEN KIJK OP KUNSTIG COMPETENT </a:t>
            </a:r>
          </a:p>
        </p:txBody>
      </p:sp>
    </p:spTree>
    <p:extLst>
      <p:ext uri="{BB962C8B-B14F-4D97-AF65-F5344CB8AC3E}">
        <p14:creationId xmlns:p14="http://schemas.microsoft.com/office/powerpoint/2010/main" val="62256498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28_TF33552983" id="{B307C1E5-D0FD-4DAE-B592-13A4DBB3A647}" vid="{B53C4DDB-7E7C-452A-92B1-12FD818A8AC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{2055787D-D959-4566-8574-7271F36DEF01}tf33552983_win32</Template>
  <TotalTime>2809</TotalTime>
  <Words>6158</Words>
  <Application>Microsoft Office PowerPoint</Application>
  <PresentationFormat>Breedbeeld</PresentationFormat>
  <Paragraphs>550</Paragraphs>
  <Slides>71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71</vt:i4>
      </vt:variant>
    </vt:vector>
  </HeadingPairs>
  <TitlesOfParts>
    <vt:vector size="78" baseType="lpstr">
      <vt:lpstr>Arial MT</vt:lpstr>
      <vt:lpstr>Calibri</vt:lpstr>
      <vt:lpstr>Franklin Gothic Book</vt:lpstr>
      <vt:lpstr>Franklin Gothic Demi</vt:lpstr>
      <vt:lpstr>Wingdings</vt:lpstr>
      <vt:lpstr>Wingdings 2</vt:lpstr>
      <vt:lpstr>DividendVTI</vt:lpstr>
      <vt:lpstr>INSPIRATIEGIDS </vt:lpstr>
      <vt:lpstr>Het leerplan kunstig competent samengevat</vt:lpstr>
      <vt:lpstr>DE KRACHT VAN KUNSTIG COMPETENT</vt:lpstr>
      <vt:lpstr>THERMINOLOGIE</vt:lpstr>
      <vt:lpstr>OVERZICHT</vt:lpstr>
      <vt:lpstr>HOE KIJKEN NAAR BEHEERSINGSNIVEAUS?</vt:lpstr>
      <vt:lpstr>MOET EEN ACADEMIE DE  17 ARTISTIEKE COMPETENTIES EN  66 LEERDOELEN WAARMAKEN?</vt:lpstr>
      <vt:lpstr>MAG JE ALS ACADEMIE  ARTISTIEKE COMPETENTIES  SELECTEREN EN/OF WEGLATEN?</vt:lpstr>
      <vt:lpstr>WAAROM ZEGT HET LEERPLAN NIETS OVER  DE SPECIALISATIE RICHTING  &amp; Kunst en cultuur (BAC)</vt:lpstr>
      <vt:lpstr>NIEUWE LAYOUT + nieuwe namen voor  de ARTISTIEKE ONTWIKKELINGSGEBIEDEN VOOR bak</vt:lpstr>
      <vt:lpstr>De ‘STAM’ VAN 20 NAAR 17 ARTISTIEKE COMPETENTIES VAN 101 NAAR 66 LEERDOELEN</vt:lpstr>
      <vt:lpstr>De ‘vertakkingen’ AANVULLINGEN VOOR DE 4DE GRAAD beroepskwalificatie</vt:lpstr>
      <vt:lpstr>Wat moet er duidelijk zijn voor de student  wat wordt er van hen verwacht</vt:lpstr>
      <vt:lpstr>Wat moet er duidelijk zijn  voor de docent</vt:lpstr>
      <vt:lpstr>Wat zijn ontwikkelingsniveaus?</vt:lpstr>
      <vt:lpstr>Visuele voorstelling van de  ONTWIKKELINGS NIVEAUS</vt:lpstr>
      <vt:lpstr>HOE PAKKEN WE DIT AAN?</vt:lpstr>
      <vt:lpstr>HOE PAKKEN WE DIT AAN?</vt:lpstr>
      <vt:lpstr>DE EVALUATIE algemeen</vt:lpstr>
      <vt:lpstr>DE EVALUATIE</vt:lpstr>
      <vt:lpstr>DE EVALUATIE</vt:lpstr>
      <vt:lpstr>DE EVALUATIE</vt:lpstr>
      <vt:lpstr>DE EVALUATIE</vt:lpstr>
      <vt:lpstr>RITUELEN = KWALITEITSZORG</vt:lpstr>
      <vt:lpstr>RITUELEN = KWALITEITSZORG</vt:lpstr>
      <vt:lpstr>Het ARTISTIEK PEDAGOGISCH PROJECT VAN DE AHA!</vt:lpstr>
      <vt:lpstr>PowerPoint-presentatie</vt:lpstr>
      <vt:lpstr>PowerPoint-presentatie</vt:lpstr>
      <vt:lpstr>PowerPoint-presentatie</vt:lpstr>
      <vt:lpstr>BRAINSTORM ONDERWERPEN &amp; reflectie vragen</vt:lpstr>
      <vt:lpstr>Wat zetten we op de agenda  van onze vakvergadering?</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Enkele voorstel brainstorm onderwerpen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INSPIRATIE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Evelien Van Gheluwe</dc:creator>
  <cp:lastModifiedBy>Evelien Van Gheluwe</cp:lastModifiedBy>
  <cp:revision>97</cp:revision>
  <cp:lastPrinted>2022-01-11T10:14:19Z</cp:lastPrinted>
  <dcterms:created xsi:type="dcterms:W3CDTF">2021-09-27T06:25:45Z</dcterms:created>
  <dcterms:modified xsi:type="dcterms:W3CDTF">2022-01-12T13:54:00Z</dcterms:modified>
</cp:coreProperties>
</file>